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handoutMasterIdLst>
    <p:handoutMasterId r:id="rId53"/>
  </p:handoutMasterIdLst>
  <p:sldIdLst>
    <p:sldId id="256" r:id="rId2"/>
    <p:sldId id="257" r:id="rId3"/>
    <p:sldId id="318" r:id="rId4"/>
    <p:sldId id="375" r:id="rId5"/>
    <p:sldId id="314" r:id="rId6"/>
    <p:sldId id="316" r:id="rId7"/>
    <p:sldId id="315" r:id="rId8"/>
    <p:sldId id="317" r:id="rId9"/>
    <p:sldId id="347" r:id="rId10"/>
    <p:sldId id="400" r:id="rId11"/>
    <p:sldId id="336" r:id="rId12"/>
    <p:sldId id="377" r:id="rId13"/>
    <p:sldId id="378" r:id="rId14"/>
    <p:sldId id="379" r:id="rId15"/>
    <p:sldId id="380" r:id="rId16"/>
    <p:sldId id="381" r:id="rId17"/>
    <p:sldId id="383" r:id="rId18"/>
    <p:sldId id="270" r:id="rId19"/>
    <p:sldId id="382" r:id="rId20"/>
    <p:sldId id="304" r:id="rId21"/>
    <p:sldId id="384" r:id="rId22"/>
    <p:sldId id="385" r:id="rId23"/>
    <p:sldId id="300" r:id="rId24"/>
    <p:sldId id="386" r:id="rId25"/>
    <p:sldId id="387" r:id="rId26"/>
    <p:sldId id="388" r:id="rId27"/>
    <p:sldId id="389" r:id="rId28"/>
    <p:sldId id="394" r:id="rId29"/>
    <p:sldId id="390" r:id="rId30"/>
    <p:sldId id="371" r:id="rId31"/>
    <p:sldId id="372" r:id="rId32"/>
    <p:sldId id="373" r:id="rId33"/>
    <p:sldId id="323" r:id="rId34"/>
    <p:sldId id="391" r:id="rId35"/>
    <p:sldId id="396" r:id="rId36"/>
    <p:sldId id="397" r:id="rId37"/>
    <p:sldId id="392" r:id="rId38"/>
    <p:sldId id="393" r:id="rId39"/>
    <p:sldId id="395" r:id="rId40"/>
    <p:sldId id="319" r:id="rId41"/>
    <p:sldId id="320" r:id="rId42"/>
    <p:sldId id="399" r:id="rId43"/>
    <p:sldId id="403" r:id="rId44"/>
    <p:sldId id="376" r:id="rId45"/>
    <p:sldId id="322" r:id="rId46"/>
    <p:sldId id="401" r:id="rId47"/>
    <p:sldId id="402" r:id="rId48"/>
    <p:sldId id="404" r:id="rId49"/>
    <p:sldId id="365" r:id="rId50"/>
    <p:sldId id="263" r:id="rId51"/>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0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sz="quarter" idx="1"/>
          </p:nvPr>
        </p:nvSpPr>
        <p:spPr>
          <a:xfrm>
            <a:off x="3625639" y="0"/>
            <a:ext cx="2773680" cy="434340"/>
          </a:xfrm>
          <a:prstGeom prst="rect">
            <a:avLst/>
          </a:prstGeom>
        </p:spPr>
        <p:txBody>
          <a:bodyPr vert="horz" lIns="86210" tIns="43105" rIns="86210" bIns="43105" rtlCol="0"/>
          <a:lstStyle>
            <a:lvl1pPr algn="r">
              <a:defRPr sz="1100"/>
            </a:lvl1pPr>
          </a:lstStyle>
          <a:p>
            <a:fld id="{3864C30D-581A-4A00-A07C-93606719E316}" type="datetimeFigureOut">
              <a:rPr lang="en-US" smtClean="0"/>
              <a:pPr/>
              <a:t>1/5/2017</a:t>
            </a:fld>
            <a:endParaRPr lang="en-US"/>
          </a:p>
        </p:txBody>
      </p:sp>
      <p:sp>
        <p:nvSpPr>
          <p:cNvPr id="4" name="Footer Placeholder 3"/>
          <p:cNvSpPr>
            <a:spLocks noGrp="1"/>
          </p:cNvSpPr>
          <p:nvPr>
            <p:ph type="ftr" sz="quarter" idx="2"/>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5" name="Slide Number Placeholder 4"/>
          <p:cNvSpPr>
            <a:spLocks noGrp="1"/>
          </p:cNvSpPr>
          <p:nvPr>
            <p:ph type="sldNum" sz="quarter" idx="3"/>
          </p:nvPr>
        </p:nvSpPr>
        <p:spPr>
          <a:xfrm>
            <a:off x="3625639" y="8250952"/>
            <a:ext cx="2773680" cy="434340"/>
          </a:xfrm>
          <a:prstGeom prst="rect">
            <a:avLst/>
          </a:prstGeom>
        </p:spPr>
        <p:txBody>
          <a:bodyPr vert="horz" lIns="86210" tIns="43105" rIns="86210" bIns="43105" rtlCol="0" anchor="b"/>
          <a:lstStyle>
            <a:lvl1pPr algn="r">
              <a:defRPr sz="1100"/>
            </a:lvl1pPr>
          </a:lstStyle>
          <a:p>
            <a:fld id="{34ABAC63-673F-4E87-8C82-B6FD951E21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5849"/>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5849"/>
          </a:xfrm>
          <a:prstGeom prst="rect">
            <a:avLst/>
          </a:prstGeom>
        </p:spPr>
        <p:txBody>
          <a:bodyPr vert="horz" lIns="86210" tIns="43105" rIns="86210" bIns="43105" rtlCol="0"/>
          <a:lstStyle>
            <a:lvl1pPr algn="r">
              <a:defRPr sz="1100"/>
            </a:lvl1pPr>
          </a:lstStyle>
          <a:p>
            <a:fld id="{8D321710-6F07-40E8-A386-3DE13E6724D6}" type="datetimeFigureOut">
              <a:rPr lang="en-US" smtClean="0"/>
              <a:t>1/5/2017</a:t>
            </a:fld>
            <a:endParaRPr lang="en-US"/>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10" tIns="43105" rIns="86210" bIns="431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773680" cy="435848"/>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3"/>
            <a:ext cx="2773680" cy="435848"/>
          </a:xfrm>
          <a:prstGeom prst="rect">
            <a:avLst/>
          </a:prstGeom>
        </p:spPr>
        <p:txBody>
          <a:bodyPr vert="horz" lIns="86210" tIns="43105" rIns="86210" bIns="43105" rtlCol="0" anchor="b"/>
          <a:lstStyle>
            <a:lvl1pPr algn="r">
              <a:defRPr sz="1100"/>
            </a:lvl1pPr>
          </a:lstStyle>
          <a:p>
            <a:fld id="{FA5859B9-8FE8-4F41-BF9B-7957EA57DBE1}" type="slidenum">
              <a:rPr lang="en-US" smtClean="0"/>
              <a:t>‹#›</a:t>
            </a:fld>
            <a:endParaRPr lang="en-US"/>
          </a:p>
        </p:txBody>
      </p:sp>
    </p:spTree>
    <p:extLst>
      <p:ext uri="{BB962C8B-B14F-4D97-AF65-F5344CB8AC3E}">
        <p14:creationId xmlns:p14="http://schemas.microsoft.com/office/powerpoint/2010/main" val="202072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Rating is becoming very prominent in the design of box culverts these days.  In fact, we are quickly coming to the point where load rating vehicles govern designs of box culverts over a typical HL93 Design.  And concrete pipe is by no means immune to this issue.</a:t>
            </a:r>
          </a:p>
        </p:txBody>
      </p:sp>
      <p:sp>
        <p:nvSpPr>
          <p:cNvPr id="4" name="Slide Number Placeholder 3"/>
          <p:cNvSpPr>
            <a:spLocks noGrp="1"/>
          </p:cNvSpPr>
          <p:nvPr>
            <p:ph type="sldNum" sz="quarter" idx="10"/>
          </p:nvPr>
        </p:nvSpPr>
        <p:spPr/>
        <p:txBody>
          <a:bodyPr/>
          <a:lstStyle/>
          <a:p>
            <a:fld id="{FA5859B9-8FE8-4F41-BF9B-7957EA57DBE1}" type="slidenum">
              <a:rPr lang="en-US" smtClean="0"/>
              <a:t>1</a:t>
            </a:fld>
            <a:endParaRPr lang="en-US"/>
          </a:p>
        </p:txBody>
      </p:sp>
    </p:spTree>
    <p:extLst>
      <p:ext uri="{BB962C8B-B14F-4D97-AF65-F5344CB8AC3E}">
        <p14:creationId xmlns:p14="http://schemas.microsoft.com/office/powerpoint/2010/main" val="352402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came across this picture and decided to put it into my presentation to emphasize one thing.  Our customers, the DOT’s, have an awful lot of bridges to worry about.  If are structure is going to be considered to be bridge worthy, and we can help them by providing a quality product that will load rate to whatever needs they have, then it is prudent that we do.</a:t>
            </a:r>
          </a:p>
        </p:txBody>
      </p:sp>
      <p:sp>
        <p:nvSpPr>
          <p:cNvPr id="4" name="Slide Number Placeholder 3"/>
          <p:cNvSpPr>
            <a:spLocks noGrp="1"/>
          </p:cNvSpPr>
          <p:nvPr>
            <p:ph type="sldNum" sz="quarter" idx="10"/>
          </p:nvPr>
        </p:nvSpPr>
        <p:spPr/>
        <p:txBody>
          <a:bodyPr/>
          <a:lstStyle/>
          <a:p>
            <a:fld id="{FA5859B9-8FE8-4F41-BF9B-7957EA57DBE1}" type="slidenum">
              <a:rPr lang="en-US" smtClean="0"/>
              <a:t>10</a:t>
            </a:fld>
            <a:endParaRPr lang="en-US"/>
          </a:p>
        </p:txBody>
      </p:sp>
    </p:spTree>
    <p:extLst>
      <p:ext uri="{BB962C8B-B14F-4D97-AF65-F5344CB8AC3E}">
        <p14:creationId xmlns:p14="http://schemas.microsoft.com/office/powerpoint/2010/main" val="275123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stole this slide from an FHWA webinar back in 2011.  It gives you the basic load rating equation.  You are taking the capacity of the structure, and subtracting out how much of that capacity is utilized in carrying the  dead loads, earth loads, and fluid loads, and taking the remainder of the capacity and dividing it by the capacity needed to support the live loads.  If the ratio is 1 or greater, than it means the structure has enough capacity to support the live loads.  If it is less than one, than you do not have adequate strength in the structure, and you must post it for lower live loads than what is typically allowed on a highway.</a:t>
            </a:r>
          </a:p>
        </p:txBody>
      </p:sp>
      <p:sp>
        <p:nvSpPr>
          <p:cNvPr id="4" name="Slide Number Placeholder 3"/>
          <p:cNvSpPr>
            <a:spLocks noGrp="1"/>
          </p:cNvSpPr>
          <p:nvPr>
            <p:ph type="sldNum" sz="quarter" idx="10"/>
          </p:nvPr>
        </p:nvSpPr>
        <p:spPr/>
        <p:txBody>
          <a:bodyPr/>
          <a:lstStyle/>
          <a:p>
            <a:fld id="{FA5859B9-8FE8-4F41-BF9B-7957EA57DBE1}" type="slidenum">
              <a:rPr lang="en-US" smtClean="0"/>
              <a:t>11</a:t>
            </a:fld>
            <a:endParaRPr lang="en-US"/>
          </a:p>
        </p:txBody>
      </p:sp>
    </p:spTree>
    <p:extLst>
      <p:ext uri="{BB962C8B-B14F-4D97-AF65-F5344CB8AC3E}">
        <p14:creationId xmlns:p14="http://schemas.microsoft.com/office/powerpoint/2010/main" val="171451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it gets tricky.  “The analysis of the box culvert may be based on any rational method acceptable to the owner”.  Different owners have different ideas on how to analyze a box culvert.</a:t>
            </a:r>
          </a:p>
        </p:txBody>
      </p:sp>
      <p:sp>
        <p:nvSpPr>
          <p:cNvPr id="4" name="Slide Number Placeholder 3"/>
          <p:cNvSpPr>
            <a:spLocks noGrp="1"/>
          </p:cNvSpPr>
          <p:nvPr>
            <p:ph type="sldNum" sz="quarter" idx="10"/>
          </p:nvPr>
        </p:nvSpPr>
        <p:spPr/>
        <p:txBody>
          <a:bodyPr/>
          <a:lstStyle/>
          <a:p>
            <a:fld id="{FA5859B9-8FE8-4F41-BF9B-7957EA57DBE1}" type="slidenum">
              <a:rPr lang="en-US" smtClean="0"/>
              <a:t>12</a:t>
            </a:fld>
            <a:endParaRPr lang="en-US"/>
          </a:p>
        </p:txBody>
      </p:sp>
    </p:spTree>
    <p:extLst>
      <p:ext uri="{BB962C8B-B14F-4D97-AF65-F5344CB8AC3E}">
        <p14:creationId xmlns:p14="http://schemas.microsoft.com/office/powerpoint/2010/main" val="191749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stole this slide from an FHWA Webinar that was presented back in 2011.  It pretty much sums up what the agencies get stuck with when it comes to rating an existing culvert.  It starts with analyzing it with something simple in the hopes that this is enough to prove the structure is acceptable.  If this doesn’t work, then they have to go to more refined methods to try to keep from posting the bridge/structure.  Thus, you can see that ideally, when the culvert is first supplied, they want the design to be relatively simple, and performed in a simplified manner, so that they don’t have to go to refined methods in the future unless the culvert experiences deterioration.</a:t>
            </a:r>
          </a:p>
        </p:txBody>
      </p:sp>
      <p:sp>
        <p:nvSpPr>
          <p:cNvPr id="4" name="Slide Number Placeholder 3"/>
          <p:cNvSpPr>
            <a:spLocks noGrp="1"/>
          </p:cNvSpPr>
          <p:nvPr>
            <p:ph type="sldNum" sz="quarter" idx="10"/>
          </p:nvPr>
        </p:nvSpPr>
        <p:spPr/>
        <p:txBody>
          <a:bodyPr/>
          <a:lstStyle/>
          <a:p>
            <a:fld id="{FA5859B9-8FE8-4F41-BF9B-7957EA57DBE1}" type="slidenum">
              <a:rPr lang="en-US" smtClean="0"/>
              <a:t>13</a:t>
            </a:fld>
            <a:endParaRPr lang="en-US"/>
          </a:p>
        </p:txBody>
      </p:sp>
    </p:spTree>
    <p:extLst>
      <p:ext uri="{BB962C8B-B14F-4D97-AF65-F5344CB8AC3E}">
        <p14:creationId xmlns:p14="http://schemas.microsoft.com/office/powerpoint/2010/main" val="159983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suggestions found in the MBE for the design/load rating of box culverts.  Basically, keep it simple.</a:t>
            </a:r>
          </a:p>
        </p:txBody>
      </p:sp>
      <p:sp>
        <p:nvSpPr>
          <p:cNvPr id="4" name="Slide Number Placeholder 3"/>
          <p:cNvSpPr>
            <a:spLocks noGrp="1"/>
          </p:cNvSpPr>
          <p:nvPr>
            <p:ph type="sldNum" sz="quarter" idx="10"/>
          </p:nvPr>
        </p:nvSpPr>
        <p:spPr/>
        <p:txBody>
          <a:bodyPr/>
          <a:lstStyle/>
          <a:p>
            <a:fld id="{FA5859B9-8FE8-4F41-BF9B-7957EA57DBE1}" type="slidenum">
              <a:rPr lang="en-US" smtClean="0"/>
              <a:t>14</a:t>
            </a:fld>
            <a:endParaRPr lang="en-US"/>
          </a:p>
        </p:txBody>
      </p:sp>
    </p:spTree>
    <p:extLst>
      <p:ext uri="{BB962C8B-B14F-4D97-AF65-F5344CB8AC3E}">
        <p14:creationId xmlns:p14="http://schemas.microsoft.com/office/powerpoint/2010/main" val="253114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frame analysis that </a:t>
            </a:r>
            <a:r>
              <a:rPr lang="en-US" dirty="0" err="1"/>
              <a:t>ETCulvert</a:t>
            </a:r>
            <a:r>
              <a:rPr lang="en-US" dirty="0"/>
              <a:t> performs.  It meets all the suggestions mentioned in the previous slide, although there are some additional loading details that can be added if needed.</a:t>
            </a:r>
          </a:p>
          <a:p>
            <a:endParaRPr lang="en-US" dirty="0"/>
          </a:p>
          <a:p>
            <a:r>
              <a:rPr lang="en-US" dirty="0"/>
              <a:t>The MBE has an example load rating problem for box culverts.  This bottom figure shows the frame analysis from the program that they used.  Same thing.  The details you do not get, is how they incorporate the effect of the haunches, if at all.  The MBE example shows the critical sections for evaluation.  The top and bottom slabs have symmetric loading, so you only have to check one end of the slab.  The lateral pressures are not, so you must check the top and bottom portions of the wall, as well as the midpoint.</a:t>
            </a:r>
          </a:p>
        </p:txBody>
      </p:sp>
      <p:sp>
        <p:nvSpPr>
          <p:cNvPr id="4" name="Slide Number Placeholder 3"/>
          <p:cNvSpPr>
            <a:spLocks noGrp="1"/>
          </p:cNvSpPr>
          <p:nvPr>
            <p:ph type="sldNum" sz="quarter" idx="10"/>
          </p:nvPr>
        </p:nvSpPr>
        <p:spPr/>
        <p:txBody>
          <a:bodyPr/>
          <a:lstStyle/>
          <a:p>
            <a:fld id="{FA5859B9-8FE8-4F41-BF9B-7957EA57DBE1}" type="slidenum">
              <a:rPr lang="en-US" smtClean="0"/>
              <a:t>15</a:t>
            </a:fld>
            <a:endParaRPr lang="en-US"/>
          </a:p>
        </p:txBody>
      </p:sp>
    </p:spTree>
    <p:extLst>
      <p:ext uri="{BB962C8B-B14F-4D97-AF65-F5344CB8AC3E}">
        <p14:creationId xmlns:p14="http://schemas.microsoft.com/office/powerpoint/2010/main" val="64237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small, and simple as they are in comparison to large span bridges, box culverts still have some unique qualities that must be considered in their design/load rating.  The MBE makes it clear that thrust needs to be considered, but does not give much further guidance than this.</a:t>
            </a:r>
          </a:p>
        </p:txBody>
      </p:sp>
      <p:sp>
        <p:nvSpPr>
          <p:cNvPr id="4" name="Slide Number Placeholder 3"/>
          <p:cNvSpPr>
            <a:spLocks noGrp="1"/>
          </p:cNvSpPr>
          <p:nvPr>
            <p:ph type="sldNum" sz="quarter" idx="10"/>
          </p:nvPr>
        </p:nvSpPr>
        <p:spPr/>
        <p:txBody>
          <a:bodyPr/>
          <a:lstStyle/>
          <a:p>
            <a:fld id="{FA5859B9-8FE8-4F41-BF9B-7957EA57DBE1}" type="slidenum">
              <a:rPr lang="en-US" smtClean="0"/>
              <a:t>16</a:t>
            </a:fld>
            <a:endParaRPr lang="en-US"/>
          </a:p>
        </p:txBody>
      </p:sp>
    </p:spTree>
    <p:extLst>
      <p:ext uri="{BB962C8B-B14F-4D97-AF65-F5344CB8AC3E}">
        <p14:creationId xmlns:p14="http://schemas.microsoft.com/office/powerpoint/2010/main" val="403662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in the MBE shows that thrust was calculated, but they do very little with the value when they determine the capacity of the structure.</a:t>
            </a:r>
          </a:p>
        </p:txBody>
      </p:sp>
      <p:sp>
        <p:nvSpPr>
          <p:cNvPr id="4" name="Slide Number Placeholder 3"/>
          <p:cNvSpPr>
            <a:spLocks noGrp="1"/>
          </p:cNvSpPr>
          <p:nvPr>
            <p:ph type="sldNum" sz="quarter" idx="10"/>
          </p:nvPr>
        </p:nvSpPr>
        <p:spPr/>
        <p:txBody>
          <a:bodyPr/>
          <a:lstStyle/>
          <a:p>
            <a:fld id="{FA5859B9-8FE8-4F41-BF9B-7957EA57DBE1}" type="slidenum">
              <a:rPr lang="en-US" smtClean="0"/>
              <a:t>17</a:t>
            </a:fld>
            <a:endParaRPr lang="en-US"/>
          </a:p>
        </p:txBody>
      </p:sp>
    </p:spTree>
    <p:extLst>
      <p:ext uri="{BB962C8B-B14F-4D97-AF65-F5344CB8AC3E}">
        <p14:creationId xmlns:p14="http://schemas.microsoft.com/office/powerpoint/2010/main" val="384521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performing load rating, you basically utilize the same design method as if you were designing the culvert.  However, you do not need to evaluate service load levels (crack control).</a:t>
            </a:r>
          </a:p>
        </p:txBody>
      </p:sp>
      <p:sp>
        <p:nvSpPr>
          <p:cNvPr id="4" name="Slide Number Placeholder 3"/>
          <p:cNvSpPr>
            <a:spLocks noGrp="1"/>
          </p:cNvSpPr>
          <p:nvPr>
            <p:ph type="sldNum" sz="quarter" idx="10"/>
          </p:nvPr>
        </p:nvSpPr>
        <p:spPr/>
        <p:txBody>
          <a:bodyPr/>
          <a:lstStyle/>
          <a:p>
            <a:fld id="{FA5859B9-8FE8-4F41-BF9B-7957EA57DBE1}" type="slidenum">
              <a:rPr lang="en-US" smtClean="0"/>
              <a:t>18</a:t>
            </a:fld>
            <a:endParaRPr lang="en-US"/>
          </a:p>
        </p:txBody>
      </p:sp>
    </p:spTree>
    <p:extLst>
      <p:ext uri="{BB962C8B-B14F-4D97-AF65-F5344CB8AC3E}">
        <p14:creationId xmlns:p14="http://schemas.microsoft.com/office/powerpoint/2010/main" val="2522371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as long as you are performing a load rating for design loads, all of your factors stay the same.  That wasn’t always the case.  When we get to permit vehicles, the load rating factors change.  These vehicles are only rarely seen on the structure, and are better controlled through the permitting process, so the live load factors can be reduced a little.</a:t>
            </a:r>
          </a:p>
        </p:txBody>
      </p:sp>
      <p:sp>
        <p:nvSpPr>
          <p:cNvPr id="4" name="Slide Number Placeholder 3"/>
          <p:cNvSpPr>
            <a:spLocks noGrp="1"/>
          </p:cNvSpPr>
          <p:nvPr>
            <p:ph type="sldNum" sz="quarter" idx="10"/>
          </p:nvPr>
        </p:nvSpPr>
        <p:spPr/>
        <p:txBody>
          <a:bodyPr/>
          <a:lstStyle/>
          <a:p>
            <a:fld id="{FA5859B9-8FE8-4F41-BF9B-7957EA57DBE1}" type="slidenum">
              <a:rPr lang="en-US" smtClean="0"/>
              <a:t>19</a:t>
            </a:fld>
            <a:endParaRPr lang="en-US"/>
          </a:p>
        </p:txBody>
      </p:sp>
    </p:spTree>
    <p:extLst>
      <p:ext uri="{BB962C8B-B14F-4D97-AF65-F5344CB8AC3E}">
        <p14:creationId xmlns:p14="http://schemas.microsoft.com/office/powerpoint/2010/main" val="64230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FHWA defines a bridge as a structure with a span of 20 feet or more.  There are several states out there that have their own definition of a bridge, that is shorter than the 20 feet span.</a:t>
            </a:r>
          </a:p>
        </p:txBody>
      </p:sp>
      <p:sp>
        <p:nvSpPr>
          <p:cNvPr id="4" name="Slide Number Placeholder 3"/>
          <p:cNvSpPr>
            <a:spLocks noGrp="1"/>
          </p:cNvSpPr>
          <p:nvPr>
            <p:ph type="sldNum" sz="quarter" idx="10"/>
          </p:nvPr>
        </p:nvSpPr>
        <p:spPr/>
        <p:txBody>
          <a:bodyPr/>
          <a:lstStyle/>
          <a:p>
            <a:fld id="{FA5859B9-8FE8-4F41-BF9B-7957EA57DBE1}" type="slidenum">
              <a:rPr lang="en-US" smtClean="0"/>
              <a:t>2</a:t>
            </a:fld>
            <a:endParaRPr lang="en-US"/>
          </a:p>
        </p:txBody>
      </p:sp>
    </p:spTree>
    <p:extLst>
      <p:ext uri="{BB962C8B-B14F-4D97-AF65-F5344CB8AC3E}">
        <p14:creationId xmlns:p14="http://schemas.microsoft.com/office/powerpoint/2010/main" val="183248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apply the loads on the structure, and analyze it to determine the moments, shears, and thrusts, as discussed.  Then you have to evaluate these forces with respect to the actual capacity of the structure.  The “C” in the equation.  This is another area that gets tricky.  The thrust forces in a reinforced concrete member can actually reduce the amount of reinforcement needed in the structure.  But many agencies either choose to ignore this beneficial force, which is does exist, and is not an optional force, or sometimes they go all the way, and design the member as if it is a column primarily resisting axial force, and not a beam primarily resisting bending moments.</a:t>
            </a:r>
          </a:p>
        </p:txBody>
      </p:sp>
      <p:sp>
        <p:nvSpPr>
          <p:cNvPr id="4" name="Slide Number Placeholder 3"/>
          <p:cNvSpPr>
            <a:spLocks noGrp="1"/>
          </p:cNvSpPr>
          <p:nvPr>
            <p:ph type="sldNum" sz="quarter" idx="10"/>
          </p:nvPr>
        </p:nvSpPr>
        <p:spPr/>
        <p:txBody>
          <a:bodyPr/>
          <a:lstStyle/>
          <a:p>
            <a:fld id="{FA5859B9-8FE8-4F41-BF9B-7957EA57DBE1}" type="slidenum">
              <a:rPr lang="en-US" smtClean="0"/>
              <a:t>20</a:t>
            </a:fld>
            <a:endParaRPr lang="en-US"/>
          </a:p>
        </p:txBody>
      </p:sp>
    </p:spTree>
    <p:extLst>
      <p:ext uri="{BB962C8B-B14F-4D97-AF65-F5344CB8AC3E}">
        <p14:creationId xmlns:p14="http://schemas.microsoft.com/office/powerpoint/2010/main" val="349231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there are so many options on how to determine the capacity of  the slabs and walls in a box culvert, that you never know what option the agency might use.  In this example, if you use a simple equation for bending moment only, you get the straight line.  This is how the MBE example does it.  They acknowledge the thrust, but determine that it is low enough that they can conservatively use the bending equation alone.  If the thrust had been more than 10 percent of the total axial capacity, then they probably would have used the interaction approach, designing the element as more of a column.  Design of flexural members in Section 5 of the AASHTO LRFD Bridge Design Specifications utilize a variable phi factor in the capacity, so that once the member becomes compression controlled, the phi factor reduces.  Equation 12.10.4.2.4a, which is what we have used for boxes and pipe for many years, uses a static phi factor of 1.0, and thus, you do not see the effects of the member being compression controlled in the graph.  However, in actuality, we don’t allow fully compression controlled  members, so most of this graph does not apply to us anyway.   The key point here is that there are a lot of methods for determining the capacity of a box culvert that do not give the same results as the design method that may have been used to design the original box.  ASTM C1577 boxes were all designed using Equation 12.10.4.2.4a.</a:t>
            </a:r>
          </a:p>
        </p:txBody>
      </p:sp>
      <p:sp>
        <p:nvSpPr>
          <p:cNvPr id="4" name="Slide Number Placeholder 3"/>
          <p:cNvSpPr>
            <a:spLocks noGrp="1"/>
          </p:cNvSpPr>
          <p:nvPr>
            <p:ph type="sldNum" sz="quarter" idx="10"/>
          </p:nvPr>
        </p:nvSpPr>
        <p:spPr/>
        <p:txBody>
          <a:bodyPr/>
          <a:lstStyle/>
          <a:p>
            <a:fld id="{FA5859B9-8FE8-4F41-BF9B-7957EA57DBE1}" type="slidenum">
              <a:rPr lang="en-US" smtClean="0"/>
              <a:t>21</a:t>
            </a:fld>
            <a:endParaRPr lang="en-US"/>
          </a:p>
        </p:txBody>
      </p:sp>
    </p:spTree>
    <p:extLst>
      <p:ext uri="{BB962C8B-B14F-4D97-AF65-F5344CB8AC3E}">
        <p14:creationId xmlns:p14="http://schemas.microsoft.com/office/powerpoint/2010/main" val="14128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discrepancies from the different methods of determining the capacity of the elements has been an issue for awhile now.  One of the big problems is that Equation 12.10.4.2.4a is found in the pipe design section of the AASHTO LRFD Bridge Design Specifications, and engineers were hesitant to apply it to box culverts, even though it is based on engineering principles of reinforced concrete and is not specific to pipe.  This past year, AASHTO adopted additional language in Section 12 making it clear that this equation could be applied to boxes.</a:t>
            </a:r>
          </a:p>
        </p:txBody>
      </p:sp>
      <p:sp>
        <p:nvSpPr>
          <p:cNvPr id="4" name="Slide Number Placeholder 3"/>
          <p:cNvSpPr>
            <a:spLocks noGrp="1"/>
          </p:cNvSpPr>
          <p:nvPr>
            <p:ph type="sldNum" sz="quarter" idx="10"/>
          </p:nvPr>
        </p:nvSpPr>
        <p:spPr/>
        <p:txBody>
          <a:bodyPr/>
          <a:lstStyle/>
          <a:p>
            <a:fld id="{FA5859B9-8FE8-4F41-BF9B-7957EA57DBE1}" type="slidenum">
              <a:rPr lang="en-US" smtClean="0"/>
              <a:t>22</a:t>
            </a:fld>
            <a:endParaRPr lang="en-US"/>
          </a:p>
        </p:txBody>
      </p:sp>
    </p:spTree>
    <p:extLst>
      <p:ext uri="{BB962C8B-B14F-4D97-AF65-F5344CB8AC3E}">
        <p14:creationId xmlns:p14="http://schemas.microsoft.com/office/powerpoint/2010/main" val="2022101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years back when TXDOT had Texas Tech look into how to load rate box culverts, they considered the compressive steel reinforcement, as well as the tension reinforcement.   Another option for getting more capacity out of the element.  Although, with the depth of precast members this usually isn’t that big.</a:t>
            </a:r>
          </a:p>
        </p:txBody>
      </p:sp>
      <p:sp>
        <p:nvSpPr>
          <p:cNvPr id="4" name="Slide Number Placeholder 3"/>
          <p:cNvSpPr>
            <a:spLocks noGrp="1"/>
          </p:cNvSpPr>
          <p:nvPr>
            <p:ph type="sldNum" sz="quarter" idx="10"/>
          </p:nvPr>
        </p:nvSpPr>
        <p:spPr/>
        <p:txBody>
          <a:bodyPr/>
          <a:lstStyle/>
          <a:p>
            <a:fld id="{FA5859B9-8FE8-4F41-BF9B-7957EA57DBE1}" type="slidenum">
              <a:rPr lang="en-US" smtClean="0"/>
              <a:t>23</a:t>
            </a:fld>
            <a:endParaRPr lang="en-US"/>
          </a:p>
        </p:txBody>
      </p:sp>
    </p:spTree>
    <p:extLst>
      <p:ext uri="{BB962C8B-B14F-4D97-AF65-F5344CB8AC3E}">
        <p14:creationId xmlns:p14="http://schemas.microsoft.com/office/powerpoint/2010/main" val="2330786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desperate, then you can utilize more advanced analysis tools, as well as modifying the way you calculate the capacity of the structure.  But remember, that as an industry, this is not where we are supposed to be.  We should be performing the simplified frame analysis and making sure everything works from the get-go.  This should be for older culverts.</a:t>
            </a:r>
          </a:p>
        </p:txBody>
      </p:sp>
      <p:sp>
        <p:nvSpPr>
          <p:cNvPr id="4" name="Slide Number Placeholder 3"/>
          <p:cNvSpPr>
            <a:spLocks noGrp="1"/>
          </p:cNvSpPr>
          <p:nvPr>
            <p:ph type="sldNum" sz="quarter" idx="10"/>
          </p:nvPr>
        </p:nvSpPr>
        <p:spPr/>
        <p:txBody>
          <a:bodyPr/>
          <a:lstStyle/>
          <a:p>
            <a:fld id="{FA5859B9-8FE8-4F41-BF9B-7957EA57DBE1}" type="slidenum">
              <a:rPr lang="en-US" smtClean="0"/>
              <a:t>24</a:t>
            </a:fld>
            <a:endParaRPr lang="en-US"/>
          </a:p>
        </p:txBody>
      </p:sp>
    </p:spTree>
    <p:extLst>
      <p:ext uri="{BB962C8B-B14F-4D97-AF65-F5344CB8AC3E}">
        <p14:creationId xmlns:p14="http://schemas.microsoft.com/office/powerpoint/2010/main" val="2048073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you an idea of what can be accomplished when you try various options for the load rating of a box culvert.</a:t>
            </a:r>
          </a:p>
        </p:txBody>
      </p:sp>
      <p:sp>
        <p:nvSpPr>
          <p:cNvPr id="4" name="Slide Number Placeholder 3"/>
          <p:cNvSpPr>
            <a:spLocks noGrp="1"/>
          </p:cNvSpPr>
          <p:nvPr>
            <p:ph type="sldNum" sz="quarter" idx="10"/>
          </p:nvPr>
        </p:nvSpPr>
        <p:spPr/>
        <p:txBody>
          <a:bodyPr/>
          <a:lstStyle/>
          <a:p>
            <a:fld id="{FA5859B9-8FE8-4F41-BF9B-7957EA57DBE1}" type="slidenum">
              <a:rPr lang="en-US" smtClean="0"/>
              <a:t>25</a:t>
            </a:fld>
            <a:endParaRPr lang="en-US"/>
          </a:p>
        </p:txBody>
      </p:sp>
    </p:spTree>
    <p:extLst>
      <p:ext uri="{BB962C8B-B14F-4D97-AF65-F5344CB8AC3E}">
        <p14:creationId xmlns:p14="http://schemas.microsoft.com/office/powerpoint/2010/main" val="279357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issues only get more complicated if you ever have to load rate pipe.  Remember, that we shouldn’t be load rating pipe unless there are several pipes laid very closely together.</a:t>
            </a:r>
          </a:p>
        </p:txBody>
      </p:sp>
      <p:sp>
        <p:nvSpPr>
          <p:cNvPr id="4" name="Slide Number Placeholder 3"/>
          <p:cNvSpPr>
            <a:spLocks noGrp="1"/>
          </p:cNvSpPr>
          <p:nvPr>
            <p:ph type="sldNum" sz="quarter" idx="10"/>
          </p:nvPr>
        </p:nvSpPr>
        <p:spPr/>
        <p:txBody>
          <a:bodyPr/>
          <a:lstStyle/>
          <a:p>
            <a:fld id="{FA5859B9-8FE8-4F41-BF9B-7957EA57DBE1}" type="slidenum">
              <a:rPr lang="en-US" smtClean="0"/>
              <a:t>26</a:t>
            </a:fld>
            <a:endParaRPr lang="en-US"/>
          </a:p>
        </p:txBody>
      </p:sp>
    </p:spTree>
    <p:extLst>
      <p:ext uri="{BB962C8B-B14F-4D97-AF65-F5344CB8AC3E}">
        <p14:creationId xmlns:p14="http://schemas.microsoft.com/office/powerpoint/2010/main" val="2160826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need to load rate a pipe.  This is the basic equation we have come up with for load rating a pipe that utilized the indirect design method.  Remember, we are looking at the ultimate load, and not service/crack load.  </a:t>
            </a:r>
          </a:p>
        </p:txBody>
      </p:sp>
      <p:sp>
        <p:nvSpPr>
          <p:cNvPr id="4" name="Slide Number Placeholder 3"/>
          <p:cNvSpPr>
            <a:spLocks noGrp="1"/>
          </p:cNvSpPr>
          <p:nvPr>
            <p:ph type="sldNum" sz="quarter" idx="10"/>
          </p:nvPr>
        </p:nvSpPr>
        <p:spPr/>
        <p:txBody>
          <a:bodyPr/>
          <a:lstStyle/>
          <a:p>
            <a:fld id="{FA5859B9-8FE8-4F41-BF9B-7957EA57DBE1}" type="slidenum">
              <a:rPr lang="en-US" smtClean="0"/>
              <a:t>27</a:t>
            </a:fld>
            <a:endParaRPr lang="en-US"/>
          </a:p>
        </p:txBody>
      </p:sp>
    </p:spTree>
    <p:extLst>
      <p:ext uri="{BB962C8B-B14F-4D97-AF65-F5344CB8AC3E}">
        <p14:creationId xmlns:p14="http://schemas.microsoft.com/office/powerpoint/2010/main" val="323129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as producers, we are supplying a new product, so it better be in good condition,  Thus, in terms of having a condition factor, that phi factor should be 1.0.  However, if we want to help our agency friends out with load rating existing culverts, the condition factor gets harder to define.  The MBE has guidance for condition factors for bridges, and even relates them to their rating from the bridge inspection.  The Feds just updated the Culvert Inspection Manual, through an NCHRP Research project, but no such correlation to a condition factor was addressed unfortunately.</a:t>
            </a:r>
          </a:p>
        </p:txBody>
      </p:sp>
      <p:sp>
        <p:nvSpPr>
          <p:cNvPr id="4" name="Slide Number Placeholder 3"/>
          <p:cNvSpPr>
            <a:spLocks noGrp="1"/>
          </p:cNvSpPr>
          <p:nvPr>
            <p:ph type="sldNum" sz="quarter" idx="10"/>
          </p:nvPr>
        </p:nvSpPr>
        <p:spPr/>
        <p:txBody>
          <a:bodyPr/>
          <a:lstStyle/>
          <a:p>
            <a:fld id="{FA5859B9-8FE8-4F41-BF9B-7957EA57DBE1}" type="slidenum">
              <a:rPr lang="en-US" smtClean="0"/>
              <a:t>28</a:t>
            </a:fld>
            <a:endParaRPr lang="en-US"/>
          </a:p>
        </p:txBody>
      </p:sp>
    </p:spTree>
    <p:extLst>
      <p:ext uri="{BB962C8B-B14F-4D97-AF65-F5344CB8AC3E}">
        <p14:creationId xmlns:p14="http://schemas.microsoft.com/office/powerpoint/2010/main" val="109683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things weren’t complicated enough, very seldom is the load rating for the HL-93 Design Loads the governing criteria.  There is usually, some sort of specialized hauling vehicle, or permit load in each state that tends to govern the load ratings, which in essence governs the initial design of your box culvert structure.</a:t>
            </a:r>
          </a:p>
        </p:txBody>
      </p:sp>
      <p:sp>
        <p:nvSpPr>
          <p:cNvPr id="4" name="Slide Number Placeholder 3"/>
          <p:cNvSpPr>
            <a:spLocks noGrp="1"/>
          </p:cNvSpPr>
          <p:nvPr>
            <p:ph type="sldNum" sz="quarter" idx="10"/>
          </p:nvPr>
        </p:nvSpPr>
        <p:spPr/>
        <p:txBody>
          <a:bodyPr/>
          <a:lstStyle/>
          <a:p>
            <a:fld id="{FA5859B9-8FE8-4F41-BF9B-7957EA57DBE1}" type="slidenum">
              <a:rPr lang="en-US" smtClean="0"/>
              <a:t>29</a:t>
            </a:fld>
            <a:endParaRPr lang="en-US"/>
          </a:p>
        </p:txBody>
      </p:sp>
    </p:spTree>
    <p:extLst>
      <p:ext uri="{BB962C8B-B14F-4D97-AF65-F5344CB8AC3E}">
        <p14:creationId xmlns:p14="http://schemas.microsoft.com/office/powerpoint/2010/main" val="276688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AASHTO Manual for Bridge Evaluation makes it clear that a group of culverts can constitute a bridge.  So, if you have a group of pipe situated like this, where they exceed a total length of 20 feet from end-to-end, they must be load rated.  This does not happen that often with pipe.  However, what some states are now doing with box culverts is pre-load rating them so that if they ever get used side-by-side, they know they will load rate.</a:t>
            </a:r>
          </a:p>
        </p:txBody>
      </p:sp>
      <p:sp>
        <p:nvSpPr>
          <p:cNvPr id="4" name="Slide Number Placeholder 3"/>
          <p:cNvSpPr>
            <a:spLocks noGrp="1"/>
          </p:cNvSpPr>
          <p:nvPr>
            <p:ph type="sldNum" sz="quarter" idx="10"/>
          </p:nvPr>
        </p:nvSpPr>
        <p:spPr/>
        <p:txBody>
          <a:bodyPr/>
          <a:lstStyle/>
          <a:p>
            <a:fld id="{FA5859B9-8FE8-4F41-BF9B-7957EA57DBE1}" type="slidenum">
              <a:rPr lang="en-US" smtClean="0"/>
              <a:t>3</a:t>
            </a:fld>
            <a:endParaRPr lang="en-US"/>
          </a:p>
        </p:txBody>
      </p:sp>
    </p:spTree>
    <p:extLst>
      <p:ext uri="{BB962C8B-B14F-4D97-AF65-F5344CB8AC3E}">
        <p14:creationId xmlns:p14="http://schemas.microsoft.com/office/powerpoint/2010/main" val="3008044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some new things with the latest Highway Bill that made things even trickier.  When they passed the FAST Act, they allowed exemptions in truck weights, which means there will now be heavier trucks allowed than perhaps what is considered in AASHTO.  FHWA estimated that 10% of bridges will need to be posted for these vehicles.  Back in June, they were even contemplating whether or not they would need to develop specific signs for these vehicles.</a:t>
            </a:r>
          </a:p>
        </p:txBody>
      </p:sp>
      <p:sp>
        <p:nvSpPr>
          <p:cNvPr id="4" name="Slide Number Placeholder 3"/>
          <p:cNvSpPr>
            <a:spLocks noGrp="1"/>
          </p:cNvSpPr>
          <p:nvPr>
            <p:ph type="sldNum" sz="quarter" idx="10"/>
          </p:nvPr>
        </p:nvSpPr>
        <p:spPr/>
        <p:txBody>
          <a:bodyPr/>
          <a:lstStyle/>
          <a:p>
            <a:fld id="{FA5859B9-8FE8-4F41-BF9B-7957EA57DBE1}" type="slidenum">
              <a:rPr lang="en-US" smtClean="0"/>
              <a:t>30</a:t>
            </a:fld>
            <a:endParaRPr lang="en-US"/>
          </a:p>
        </p:txBody>
      </p:sp>
    </p:spTree>
    <p:extLst>
      <p:ext uri="{BB962C8B-B14F-4D97-AF65-F5344CB8AC3E}">
        <p14:creationId xmlns:p14="http://schemas.microsoft.com/office/powerpoint/2010/main" val="1614306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FHWA has been taking a look at this, and they recently came out with a memo on November 3</a:t>
            </a:r>
            <a:r>
              <a:rPr lang="en-US" baseline="30000" dirty="0"/>
              <a:t>rd</a:t>
            </a:r>
            <a:r>
              <a:rPr lang="en-US" dirty="0"/>
              <a:t>, explaining to the states how they should evaluate Emergency Vehicles.  They developed two emergency vehicles that must be evaluated.  If you are familiar with the HL-93 loads, than you can compare the single axle and tandem axle loads and see here just what the states are up against.</a:t>
            </a:r>
          </a:p>
        </p:txBody>
      </p:sp>
      <p:sp>
        <p:nvSpPr>
          <p:cNvPr id="4" name="Slide Number Placeholder 3"/>
          <p:cNvSpPr>
            <a:spLocks noGrp="1"/>
          </p:cNvSpPr>
          <p:nvPr>
            <p:ph type="sldNum" sz="quarter" idx="10"/>
          </p:nvPr>
        </p:nvSpPr>
        <p:spPr/>
        <p:txBody>
          <a:bodyPr/>
          <a:lstStyle/>
          <a:p>
            <a:fld id="{FA5859B9-8FE8-4F41-BF9B-7957EA57DBE1}" type="slidenum">
              <a:rPr lang="en-US" smtClean="0"/>
              <a:t>31</a:t>
            </a:fld>
            <a:endParaRPr lang="en-US"/>
          </a:p>
        </p:txBody>
      </p:sp>
    </p:spTree>
    <p:extLst>
      <p:ext uri="{BB962C8B-B14F-4D97-AF65-F5344CB8AC3E}">
        <p14:creationId xmlns:p14="http://schemas.microsoft.com/office/powerpoint/2010/main" val="422343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part back in June where the Feds where considering specific signage for emergency vehicles?  Well, here is the format they put our for the new signs.</a:t>
            </a:r>
          </a:p>
        </p:txBody>
      </p:sp>
      <p:sp>
        <p:nvSpPr>
          <p:cNvPr id="4" name="Slide Number Placeholder 3"/>
          <p:cNvSpPr>
            <a:spLocks noGrp="1"/>
          </p:cNvSpPr>
          <p:nvPr>
            <p:ph type="sldNum" sz="quarter" idx="10"/>
          </p:nvPr>
        </p:nvSpPr>
        <p:spPr/>
        <p:txBody>
          <a:bodyPr/>
          <a:lstStyle/>
          <a:p>
            <a:fld id="{FA5859B9-8FE8-4F41-BF9B-7957EA57DBE1}" type="slidenum">
              <a:rPr lang="en-US" smtClean="0"/>
              <a:t>32</a:t>
            </a:fld>
            <a:endParaRPr lang="en-US"/>
          </a:p>
        </p:txBody>
      </p:sp>
    </p:spTree>
    <p:extLst>
      <p:ext uri="{BB962C8B-B14F-4D97-AF65-F5344CB8AC3E}">
        <p14:creationId xmlns:p14="http://schemas.microsoft.com/office/powerpoint/2010/main" val="305046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2011, an NCHRP Report was completed than analyzed how bridges would rate with the old Standard Specification Load Rating Method, and the newer MBE/LRFD Method.  To be thorough, they took a look at the number of unique vehicles that the states had on file with previous load ratings, and evaluated them using both methods.  When you look at it, you can see that some states are off the charts with how many different vehicles they have load rated.  These are unique vehicles.  Most states have simplified their truck configurations into Notional Loads so that they do not have to examine every unique category, but the states still seem to have a lot of Notional load vehicles.</a:t>
            </a:r>
          </a:p>
        </p:txBody>
      </p:sp>
      <p:sp>
        <p:nvSpPr>
          <p:cNvPr id="4" name="Slide Number Placeholder 3"/>
          <p:cNvSpPr>
            <a:spLocks noGrp="1"/>
          </p:cNvSpPr>
          <p:nvPr>
            <p:ph type="sldNum" sz="quarter" idx="10"/>
          </p:nvPr>
        </p:nvSpPr>
        <p:spPr/>
        <p:txBody>
          <a:bodyPr/>
          <a:lstStyle/>
          <a:p>
            <a:fld id="{FA5859B9-8FE8-4F41-BF9B-7957EA57DBE1}" type="slidenum">
              <a:rPr lang="en-US" smtClean="0"/>
              <a:t>33</a:t>
            </a:fld>
            <a:endParaRPr lang="en-US"/>
          </a:p>
        </p:txBody>
      </p:sp>
    </p:spTree>
    <p:extLst>
      <p:ext uri="{BB962C8B-B14F-4D97-AF65-F5344CB8AC3E}">
        <p14:creationId xmlns:p14="http://schemas.microsoft.com/office/powerpoint/2010/main" val="179960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live load conditions other than the design load, that may have to be incorporated into a load rating.  AASHTO has legal loads that are used to evaluate the posted weight limits for bridges if they can not accommodate the HL-93 Design Load.  The tricky part here is that some states have their own legal loads that actually exceed the AASHTO Design Load, and thus may be something that needs to be considered in the original design.</a:t>
            </a:r>
          </a:p>
        </p:txBody>
      </p:sp>
      <p:sp>
        <p:nvSpPr>
          <p:cNvPr id="4" name="Slide Number Placeholder 3"/>
          <p:cNvSpPr>
            <a:spLocks noGrp="1"/>
          </p:cNvSpPr>
          <p:nvPr>
            <p:ph type="sldNum" sz="quarter" idx="10"/>
          </p:nvPr>
        </p:nvSpPr>
        <p:spPr/>
        <p:txBody>
          <a:bodyPr/>
          <a:lstStyle/>
          <a:p>
            <a:fld id="{FA5859B9-8FE8-4F41-BF9B-7957EA57DBE1}" type="slidenum">
              <a:rPr lang="en-US" smtClean="0"/>
              <a:t>34</a:t>
            </a:fld>
            <a:endParaRPr lang="en-US"/>
          </a:p>
        </p:txBody>
      </p:sp>
    </p:spTree>
    <p:extLst>
      <p:ext uri="{BB962C8B-B14F-4D97-AF65-F5344CB8AC3E}">
        <p14:creationId xmlns:p14="http://schemas.microsoft.com/office/powerpoint/2010/main" val="415940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things like this that make it tricky.  On the national level, legal loads have very little meaning to us a producers.  If we produce the structure to handle the AASHTO design load, than we know it will handle the AASHTO legal load.  However, you get states that come along, and specify their own legal loads that exceed the National ones.  Now these loads are required for load rating, and for the most part, will govern your design since a design to AASHTO HL-93 may not load rate to the state legal loads.  This particular example is Michigan, but there are others out there.  Report done in 2008.</a:t>
            </a:r>
          </a:p>
        </p:txBody>
      </p:sp>
      <p:sp>
        <p:nvSpPr>
          <p:cNvPr id="4" name="Slide Number Placeholder 3"/>
          <p:cNvSpPr>
            <a:spLocks noGrp="1"/>
          </p:cNvSpPr>
          <p:nvPr>
            <p:ph type="sldNum" sz="quarter" idx="10"/>
          </p:nvPr>
        </p:nvSpPr>
        <p:spPr/>
        <p:txBody>
          <a:bodyPr/>
          <a:lstStyle/>
          <a:p>
            <a:fld id="{FA5859B9-8FE8-4F41-BF9B-7957EA57DBE1}" type="slidenum">
              <a:rPr lang="en-US" smtClean="0"/>
              <a:t>35</a:t>
            </a:fld>
            <a:endParaRPr lang="en-US"/>
          </a:p>
        </p:txBody>
      </p:sp>
    </p:spTree>
    <p:extLst>
      <p:ext uri="{BB962C8B-B14F-4D97-AF65-F5344CB8AC3E}">
        <p14:creationId xmlns:p14="http://schemas.microsoft.com/office/powerpoint/2010/main" val="1483475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Sticking with Michigan for one more slide.  I felt like this sentence near the beginning of their report pretty much summed it up when it comes to states utilizing their own legal loads.  “Federal Ratings are for informational purposes only”.  An HL-93 design is meaningless.</a:t>
            </a:r>
          </a:p>
        </p:txBody>
      </p:sp>
      <p:sp>
        <p:nvSpPr>
          <p:cNvPr id="4" name="Slide Number Placeholder 3"/>
          <p:cNvSpPr>
            <a:spLocks noGrp="1"/>
          </p:cNvSpPr>
          <p:nvPr>
            <p:ph type="sldNum" sz="quarter" idx="10"/>
          </p:nvPr>
        </p:nvSpPr>
        <p:spPr/>
        <p:txBody>
          <a:bodyPr/>
          <a:lstStyle/>
          <a:p>
            <a:fld id="{FA5859B9-8FE8-4F41-BF9B-7957EA57DBE1}" type="slidenum">
              <a:rPr lang="en-US" smtClean="0"/>
              <a:t>36</a:t>
            </a:fld>
            <a:endParaRPr lang="en-US"/>
          </a:p>
        </p:txBody>
      </p:sp>
    </p:spTree>
    <p:extLst>
      <p:ext uri="{BB962C8B-B14F-4D97-AF65-F5344CB8AC3E}">
        <p14:creationId xmlns:p14="http://schemas.microsoft.com/office/powerpoint/2010/main" val="2760563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vehicles we already know will exceed the legal loads on a national level.  SHV’s – Specialized Hauling Vehicles seem to be all the rage lately.  A relatively new development in load rating.  The axle loads themselves are relatively light.   However, the Feds have found that the combination of so many axles can sometimes induce loads that are higher than the HL-93 design load.</a:t>
            </a:r>
          </a:p>
        </p:txBody>
      </p:sp>
      <p:sp>
        <p:nvSpPr>
          <p:cNvPr id="4" name="Slide Number Placeholder 3"/>
          <p:cNvSpPr>
            <a:spLocks noGrp="1"/>
          </p:cNvSpPr>
          <p:nvPr>
            <p:ph type="sldNum" sz="quarter" idx="10"/>
          </p:nvPr>
        </p:nvSpPr>
        <p:spPr/>
        <p:txBody>
          <a:bodyPr/>
          <a:lstStyle/>
          <a:p>
            <a:fld id="{FA5859B9-8FE8-4F41-BF9B-7957EA57DBE1}" type="slidenum">
              <a:rPr lang="en-US" smtClean="0"/>
              <a:t>37</a:t>
            </a:fld>
            <a:endParaRPr lang="en-US"/>
          </a:p>
        </p:txBody>
      </p:sp>
    </p:spTree>
    <p:extLst>
      <p:ext uri="{BB962C8B-B14F-4D97-AF65-F5344CB8AC3E}">
        <p14:creationId xmlns:p14="http://schemas.microsoft.com/office/powerpoint/2010/main" val="1083816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has happened is that the trucking industry has figured out ways to reduce their single axle loads to below the requirements, while getting a lot more total load on a vehicle.</a:t>
            </a:r>
          </a:p>
        </p:txBody>
      </p:sp>
      <p:sp>
        <p:nvSpPr>
          <p:cNvPr id="4" name="Slide Number Placeholder 3"/>
          <p:cNvSpPr>
            <a:spLocks noGrp="1"/>
          </p:cNvSpPr>
          <p:nvPr>
            <p:ph type="sldNum" sz="quarter" idx="10"/>
          </p:nvPr>
        </p:nvSpPr>
        <p:spPr/>
        <p:txBody>
          <a:bodyPr/>
          <a:lstStyle/>
          <a:p>
            <a:fld id="{FA5859B9-8FE8-4F41-BF9B-7957EA57DBE1}" type="slidenum">
              <a:rPr lang="en-US" smtClean="0"/>
              <a:t>38</a:t>
            </a:fld>
            <a:endParaRPr lang="en-US"/>
          </a:p>
        </p:txBody>
      </p:sp>
    </p:spTree>
    <p:extLst>
      <p:ext uri="{BB962C8B-B14F-4D97-AF65-F5344CB8AC3E}">
        <p14:creationId xmlns:p14="http://schemas.microsoft.com/office/powerpoint/2010/main" val="1546544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 Loads are loads that exceed the legal loads of the state.  These loads are often done individually, and usually are not a requirement of the initial design, although they can be.  Such as when states designate “Routine Permit Vehicles”.</a:t>
            </a:r>
          </a:p>
        </p:txBody>
      </p:sp>
      <p:sp>
        <p:nvSpPr>
          <p:cNvPr id="4" name="Slide Number Placeholder 3"/>
          <p:cNvSpPr>
            <a:spLocks noGrp="1"/>
          </p:cNvSpPr>
          <p:nvPr>
            <p:ph type="sldNum" sz="quarter" idx="10"/>
          </p:nvPr>
        </p:nvSpPr>
        <p:spPr/>
        <p:txBody>
          <a:bodyPr/>
          <a:lstStyle/>
          <a:p>
            <a:fld id="{FA5859B9-8FE8-4F41-BF9B-7957EA57DBE1}" type="slidenum">
              <a:rPr lang="en-US" smtClean="0"/>
              <a:t>39</a:t>
            </a:fld>
            <a:endParaRPr lang="en-US"/>
          </a:p>
        </p:txBody>
      </p:sp>
    </p:spTree>
    <p:extLst>
      <p:ext uri="{BB962C8B-B14F-4D97-AF65-F5344CB8AC3E}">
        <p14:creationId xmlns:p14="http://schemas.microsoft.com/office/powerpoint/2010/main" val="60054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start doing things like this, and you may end up calling it a bridge.  Depending on the size of the pipes and the state designation for a bridge.</a:t>
            </a:r>
          </a:p>
        </p:txBody>
      </p:sp>
      <p:sp>
        <p:nvSpPr>
          <p:cNvPr id="4" name="Slide Number Placeholder 3"/>
          <p:cNvSpPr>
            <a:spLocks noGrp="1"/>
          </p:cNvSpPr>
          <p:nvPr>
            <p:ph type="sldNum" sz="quarter" idx="10"/>
          </p:nvPr>
        </p:nvSpPr>
        <p:spPr/>
        <p:txBody>
          <a:bodyPr/>
          <a:lstStyle/>
          <a:p>
            <a:fld id="{FA5859B9-8FE8-4F41-BF9B-7957EA57DBE1}" type="slidenum">
              <a:rPr lang="en-US" smtClean="0"/>
              <a:t>4</a:t>
            </a:fld>
            <a:endParaRPr lang="en-US"/>
          </a:p>
        </p:txBody>
      </p:sp>
    </p:spTree>
    <p:extLst>
      <p:ext uri="{BB962C8B-B14F-4D97-AF65-F5344CB8AC3E}">
        <p14:creationId xmlns:p14="http://schemas.microsoft.com/office/powerpoint/2010/main" val="3433377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“routine permit vehicles” that some states have.</a:t>
            </a:r>
          </a:p>
        </p:txBody>
      </p:sp>
      <p:sp>
        <p:nvSpPr>
          <p:cNvPr id="4" name="Slide Number Placeholder 3"/>
          <p:cNvSpPr>
            <a:spLocks noGrp="1"/>
          </p:cNvSpPr>
          <p:nvPr>
            <p:ph type="sldNum" sz="quarter" idx="10"/>
          </p:nvPr>
        </p:nvSpPr>
        <p:spPr/>
        <p:txBody>
          <a:bodyPr/>
          <a:lstStyle/>
          <a:p>
            <a:fld id="{FA5859B9-8FE8-4F41-BF9B-7957EA57DBE1}" type="slidenum">
              <a:rPr lang="en-US" smtClean="0"/>
              <a:t>40</a:t>
            </a:fld>
            <a:endParaRPr lang="en-US"/>
          </a:p>
        </p:txBody>
      </p:sp>
    </p:spTree>
    <p:extLst>
      <p:ext uri="{BB962C8B-B14F-4D97-AF65-F5344CB8AC3E}">
        <p14:creationId xmlns:p14="http://schemas.microsoft.com/office/powerpoint/2010/main" val="173869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859B9-8FE8-4F41-BF9B-7957EA57DBE1}" type="slidenum">
              <a:rPr lang="en-US" smtClean="0"/>
              <a:t>41</a:t>
            </a:fld>
            <a:endParaRPr lang="en-US"/>
          </a:p>
        </p:txBody>
      </p:sp>
    </p:spTree>
    <p:extLst>
      <p:ext uri="{BB962C8B-B14F-4D97-AF65-F5344CB8AC3E}">
        <p14:creationId xmlns:p14="http://schemas.microsoft.com/office/powerpoint/2010/main" val="1444077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many states are relatively simple, and do not have a whole lot of specialized legal or permit vehicles.  Those usually aren’t the ones I have to get involved with.  However, some states can have quite extensive lists of extra vehicles to address.   These numbers may not be entirely accurate.</a:t>
            </a:r>
          </a:p>
        </p:txBody>
      </p:sp>
      <p:sp>
        <p:nvSpPr>
          <p:cNvPr id="4" name="Slide Number Placeholder 3"/>
          <p:cNvSpPr>
            <a:spLocks noGrp="1"/>
          </p:cNvSpPr>
          <p:nvPr>
            <p:ph type="sldNum" sz="quarter" idx="10"/>
          </p:nvPr>
        </p:nvSpPr>
        <p:spPr/>
        <p:txBody>
          <a:bodyPr/>
          <a:lstStyle/>
          <a:p>
            <a:fld id="{FA5859B9-8FE8-4F41-BF9B-7957EA57DBE1}" type="slidenum">
              <a:rPr lang="en-US" smtClean="0"/>
              <a:t>42</a:t>
            </a:fld>
            <a:endParaRPr lang="en-US"/>
          </a:p>
        </p:txBody>
      </p:sp>
    </p:spTree>
    <p:extLst>
      <p:ext uri="{BB962C8B-B14F-4D97-AF65-F5344CB8AC3E}">
        <p14:creationId xmlns:p14="http://schemas.microsoft.com/office/powerpoint/2010/main" val="1102505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all of these load cases, you would sure like to pick one that would be the governing one for rating the structure, but it depends on the span of the structure, and may even depend on what limit state you are checking.  One load condition may govern moment, while another load condition governs shear.</a:t>
            </a:r>
          </a:p>
        </p:txBody>
      </p:sp>
      <p:sp>
        <p:nvSpPr>
          <p:cNvPr id="4" name="Slide Number Placeholder 3"/>
          <p:cNvSpPr>
            <a:spLocks noGrp="1"/>
          </p:cNvSpPr>
          <p:nvPr>
            <p:ph type="sldNum" sz="quarter" idx="10"/>
          </p:nvPr>
        </p:nvSpPr>
        <p:spPr/>
        <p:txBody>
          <a:bodyPr/>
          <a:lstStyle/>
          <a:p>
            <a:fld id="{FA5859B9-8FE8-4F41-BF9B-7957EA57DBE1}" type="slidenum">
              <a:rPr lang="en-US" smtClean="0"/>
              <a:t>43</a:t>
            </a:fld>
            <a:endParaRPr lang="en-US"/>
          </a:p>
        </p:txBody>
      </p:sp>
    </p:spTree>
    <p:extLst>
      <p:ext uri="{BB962C8B-B14F-4D97-AF65-F5344CB8AC3E}">
        <p14:creationId xmlns:p14="http://schemas.microsoft.com/office/powerpoint/2010/main" val="976631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of simplifying loads down to more simple applications, you think of Notional loads.  Many of the loads used in design and load rating are notional loads, including the HL-93 design load.  A notional load does not necessarily represent an actual truck configuration, but rather a load application that can develop moments and shears that will envelope the design forces you might expect to see from the vehicles on the road.  The axle loads govern shorter spans, whereas a long span structure with a uniform load all the way across it may be more critical than several concentrated loads from axles.</a:t>
            </a:r>
          </a:p>
        </p:txBody>
      </p:sp>
      <p:sp>
        <p:nvSpPr>
          <p:cNvPr id="4" name="Slide Number Placeholder 3"/>
          <p:cNvSpPr>
            <a:spLocks noGrp="1"/>
          </p:cNvSpPr>
          <p:nvPr>
            <p:ph type="sldNum" sz="quarter" idx="10"/>
          </p:nvPr>
        </p:nvSpPr>
        <p:spPr/>
        <p:txBody>
          <a:bodyPr/>
          <a:lstStyle/>
          <a:p>
            <a:fld id="{FA5859B9-8FE8-4F41-BF9B-7957EA57DBE1}" type="slidenum">
              <a:rPr lang="en-US" smtClean="0"/>
              <a:t>44</a:t>
            </a:fld>
            <a:endParaRPr lang="en-US"/>
          </a:p>
        </p:txBody>
      </p:sp>
    </p:spTree>
    <p:extLst>
      <p:ext uri="{BB962C8B-B14F-4D97-AF65-F5344CB8AC3E}">
        <p14:creationId xmlns:p14="http://schemas.microsoft.com/office/powerpoint/2010/main" val="2187218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will see extremely high single and tandem axle loads used to encapsulate a lot of different trucks that may exist.  When you look at some states, such as Michigan, they will tell you that one of the reasons they have so many legal and overload/permit vehicles is to avoid having an extremely high single axle load that unduly punish shorter span bridges like culverts.  So, in some ways, there is a benefit to taxpayers dollars by having several load conditions.</a:t>
            </a:r>
          </a:p>
        </p:txBody>
      </p:sp>
      <p:sp>
        <p:nvSpPr>
          <p:cNvPr id="4" name="Slide Number Placeholder 3"/>
          <p:cNvSpPr>
            <a:spLocks noGrp="1"/>
          </p:cNvSpPr>
          <p:nvPr>
            <p:ph type="sldNum" sz="quarter" idx="10"/>
          </p:nvPr>
        </p:nvSpPr>
        <p:spPr/>
        <p:txBody>
          <a:bodyPr/>
          <a:lstStyle/>
          <a:p>
            <a:fld id="{FA5859B9-8FE8-4F41-BF9B-7957EA57DBE1}" type="slidenum">
              <a:rPr lang="en-US" smtClean="0"/>
              <a:t>45</a:t>
            </a:fld>
            <a:endParaRPr lang="en-US"/>
          </a:p>
        </p:txBody>
      </p:sp>
    </p:spTree>
    <p:extLst>
      <p:ext uri="{BB962C8B-B14F-4D97-AF65-F5344CB8AC3E}">
        <p14:creationId xmlns:p14="http://schemas.microsoft.com/office/powerpoint/2010/main" val="2639842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already discussed the fact that the live load factors for the HL-93 are the same in load rating as they are for design.  Legal load factors are slightly different at 2.0 for box culverts.  With design live loads, you multiply the single lane design by a 1.2 multiple presence factor to get a total load increase of 2.1.  The legal load factor of 2.0 does not include the multiple presence factor of 1.2, so the total live load increase is a little less than it is for design loads.  However, they are not really doing us any favors, if you compare this factor to the values they allow elsewhere for legal loads.  This really goes back to the live load suggestions from previous state and NCHRP research on live loads on box culverts.  You will notice that this table specifically mentions box culverts, but I would assume you would use the same load factors for pipe, although pipe is not really addressed. </a:t>
            </a:r>
          </a:p>
        </p:txBody>
      </p:sp>
      <p:sp>
        <p:nvSpPr>
          <p:cNvPr id="4" name="Slide Number Placeholder 3"/>
          <p:cNvSpPr>
            <a:spLocks noGrp="1"/>
          </p:cNvSpPr>
          <p:nvPr>
            <p:ph type="sldNum" sz="quarter" idx="10"/>
          </p:nvPr>
        </p:nvSpPr>
        <p:spPr/>
        <p:txBody>
          <a:bodyPr/>
          <a:lstStyle/>
          <a:p>
            <a:fld id="{FA5859B9-8FE8-4F41-BF9B-7957EA57DBE1}" type="slidenum">
              <a:rPr lang="en-US" smtClean="0"/>
              <a:t>46</a:t>
            </a:fld>
            <a:endParaRPr lang="en-US"/>
          </a:p>
        </p:txBody>
      </p:sp>
    </p:spTree>
    <p:extLst>
      <p:ext uri="{BB962C8B-B14F-4D97-AF65-F5344CB8AC3E}">
        <p14:creationId xmlns:p14="http://schemas.microsoft.com/office/powerpoint/2010/main" val="1776109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 loads allow lower live load factors.  If you are issuing a permit, than you probably have better control over the load you are allowing on your highways, and thus a lower load factor would be acceptable.</a:t>
            </a:r>
          </a:p>
        </p:txBody>
      </p:sp>
      <p:sp>
        <p:nvSpPr>
          <p:cNvPr id="4" name="Slide Number Placeholder 3"/>
          <p:cNvSpPr>
            <a:spLocks noGrp="1"/>
          </p:cNvSpPr>
          <p:nvPr>
            <p:ph type="sldNum" sz="quarter" idx="10"/>
          </p:nvPr>
        </p:nvSpPr>
        <p:spPr/>
        <p:txBody>
          <a:bodyPr/>
          <a:lstStyle/>
          <a:p>
            <a:fld id="{FA5859B9-8FE8-4F41-BF9B-7957EA57DBE1}" type="slidenum">
              <a:rPr lang="en-US" smtClean="0"/>
              <a:t>47</a:t>
            </a:fld>
            <a:endParaRPr lang="en-US"/>
          </a:p>
        </p:txBody>
      </p:sp>
    </p:spTree>
    <p:extLst>
      <p:ext uri="{BB962C8B-B14F-4D97-AF65-F5344CB8AC3E}">
        <p14:creationId xmlns:p14="http://schemas.microsoft.com/office/powerpoint/2010/main" val="1946001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Feds have been taking a closer look at the rating of culverts lately.  However, this only involves culverts that qualify as a bridge.  The load rating of a lot of longer span culverts and multiple line culverts has been ignored in the past, and the Feds just wanted that to change.  They do not want folks load rating anything new, just what they always should have been load rating.  We can help the agencies out by performing a load rating along with our designs when asked, or when we know they should be load rated. </a:t>
            </a:r>
          </a:p>
        </p:txBody>
      </p:sp>
      <p:sp>
        <p:nvSpPr>
          <p:cNvPr id="4" name="Slide Number Placeholder 3"/>
          <p:cNvSpPr>
            <a:spLocks noGrp="1"/>
          </p:cNvSpPr>
          <p:nvPr>
            <p:ph type="sldNum" sz="quarter" idx="10"/>
          </p:nvPr>
        </p:nvSpPr>
        <p:spPr/>
        <p:txBody>
          <a:bodyPr/>
          <a:lstStyle/>
          <a:p>
            <a:fld id="{FA5859B9-8FE8-4F41-BF9B-7957EA57DBE1}" type="slidenum">
              <a:rPr lang="en-US" smtClean="0"/>
              <a:t>48</a:t>
            </a:fld>
            <a:endParaRPr lang="en-US"/>
          </a:p>
        </p:txBody>
      </p:sp>
    </p:spTree>
    <p:extLst>
      <p:ext uri="{BB962C8B-B14F-4D97-AF65-F5344CB8AC3E}">
        <p14:creationId xmlns:p14="http://schemas.microsoft.com/office/powerpoint/2010/main" val="3649442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So….some agencies may look to you to perform the initial load rating on the product.  You should welcome that, as long as they are willing to work with you to utilize the best design options available.  The agencies can perform their designs in a variety of ways, which can often confuse things.  Most people load rating culverts outside of our industry are bridge engineers that may not have a lot of understanding of culvert design.  This is a big enough issue, that NCHRP has current research on this topic in an attempt to assist folks with culvert load ratings in the future.  Even this is somewhat rocky, considering that they do not have any pipe engineers on the panel.  There are a lot of load cases involved sometimes, so you will need software to help you get through this.  The software does exist, such as </a:t>
            </a:r>
            <a:r>
              <a:rPr lang="en-US" dirty="0" err="1"/>
              <a:t>ETCulvert</a:t>
            </a:r>
            <a:r>
              <a:rPr lang="en-US" dirty="0"/>
              <a:t>.</a:t>
            </a:r>
          </a:p>
        </p:txBody>
      </p:sp>
      <p:sp>
        <p:nvSpPr>
          <p:cNvPr id="4" name="Slide Number Placeholder 3"/>
          <p:cNvSpPr>
            <a:spLocks noGrp="1"/>
          </p:cNvSpPr>
          <p:nvPr>
            <p:ph type="sldNum" sz="quarter" idx="10"/>
          </p:nvPr>
        </p:nvSpPr>
        <p:spPr/>
        <p:txBody>
          <a:bodyPr/>
          <a:lstStyle/>
          <a:p>
            <a:fld id="{FA5859B9-8FE8-4F41-BF9B-7957EA57DBE1}" type="slidenum">
              <a:rPr lang="en-US" smtClean="0"/>
              <a:t>49</a:t>
            </a:fld>
            <a:endParaRPr lang="en-US"/>
          </a:p>
        </p:txBody>
      </p:sp>
    </p:spTree>
    <p:extLst>
      <p:ext uri="{BB962C8B-B14F-4D97-AF65-F5344CB8AC3E}">
        <p14:creationId xmlns:p14="http://schemas.microsoft.com/office/powerpoint/2010/main" val="413131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Rating is essentially governed by FHWA policy, but when performed, follows the AASHTO Manual for Bridge Evaluation.  The jurisdiction of this manual falls under the AASHTO Bridge Engineers Committee, but more specifically, the T-18 Subcommittee.</a:t>
            </a:r>
          </a:p>
        </p:txBody>
      </p:sp>
      <p:sp>
        <p:nvSpPr>
          <p:cNvPr id="4" name="Slide Number Placeholder 3"/>
          <p:cNvSpPr>
            <a:spLocks noGrp="1"/>
          </p:cNvSpPr>
          <p:nvPr>
            <p:ph type="sldNum" sz="quarter" idx="10"/>
          </p:nvPr>
        </p:nvSpPr>
        <p:spPr/>
        <p:txBody>
          <a:bodyPr/>
          <a:lstStyle/>
          <a:p>
            <a:fld id="{FA5859B9-8FE8-4F41-BF9B-7957EA57DBE1}" type="slidenum">
              <a:rPr lang="en-US" smtClean="0"/>
              <a:t>5</a:t>
            </a:fld>
            <a:endParaRPr lang="en-US"/>
          </a:p>
        </p:txBody>
      </p:sp>
    </p:spTree>
    <p:extLst>
      <p:ext uri="{BB962C8B-B14F-4D97-AF65-F5344CB8AC3E}">
        <p14:creationId xmlns:p14="http://schemas.microsoft.com/office/powerpoint/2010/main" val="1673691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5859B9-8FE8-4F41-BF9B-7957EA57DBE1}" type="slidenum">
              <a:rPr lang="en-US" smtClean="0"/>
              <a:t>50</a:t>
            </a:fld>
            <a:endParaRPr lang="en-US"/>
          </a:p>
        </p:txBody>
      </p:sp>
    </p:spTree>
    <p:extLst>
      <p:ext uri="{BB962C8B-B14F-4D97-AF65-F5344CB8AC3E}">
        <p14:creationId xmlns:p14="http://schemas.microsoft.com/office/powerpoint/2010/main" val="156152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rating is the determination of the live load carrying capacity of a bridge (or structure).  In many ways, it is not that difficult if you are only dealing with one or two specific loads, which hardly seems the case these days.  Especially, since most box culvert design programs now perform a load rating at the same time as when they perform the design.  Bridges have to be evaluated every two years to make sure they are safe, so the MBE includes an additional phi factor for the condition of the structure.  The MBE explains a lot when it comes to inspecting a Bridge, it does have a small section for box culverts.  Not a lot in there, and it has a small section for corrugated metal structures as well.</a:t>
            </a:r>
          </a:p>
        </p:txBody>
      </p:sp>
      <p:sp>
        <p:nvSpPr>
          <p:cNvPr id="4" name="Slide Number Placeholder 3"/>
          <p:cNvSpPr>
            <a:spLocks noGrp="1"/>
          </p:cNvSpPr>
          <p:nvPr>
            <p:ph type="sldNum" sz="quarter" idx="10"/>
          </p:nvPr>
        </p:nvSpPr>
        <p:spPr/>
        <p:txBody>
          <a:bodyPr/>
          <a:lstStyle/>
          <a:p>
            <a:fld id="{FA5859B9-8FE8-4F41-BF9B-7957EA57DBE1}" type="slidenum">
              <a:rPr lang="en-US" smtClean="0"/>
              <a:t>6</a:t>
            </a:fld>
            <a:endParaRPr lang="en-US"/>
          </a:p>
        </p:txBody>
      </p:sp>
    </p:spTree>
    <p:extLst>
      <p:ext uri="{BB962C8B-B14F-4D97-AF65-F5344CB8AC3E}">
        <p14:creationId xmlns:p14="http://schemas.microsoft.com/office/powerpoint/2010/main" val="151558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basic levels of load rating.  The second one doesn’t really concern us much, but certainly the first and third do.  The culvert has to be able to support the LRFD HL-93 design load.  This is not always as easy as it seems with the different design methods that are out there.  The second case if for structures that can’t meet the load rating requirements for the design loads, which, if we are supplying the culverts, they better be able to.  The permit load rating gets tricky, because it can involve a lot of different types of trucks/vehicles.</a:t>
            </a:r>
          </a:p>
        </p:txBody>
      </p:sp>
      <p:sp>
        <p:nvSpPr>
          <p:cNvPr id="4" name="Slide Number Placeholder 3"/>
          <p:cNvSpPr>
            <a:spLocks noGrp="1"/>
          </p:cNvSpPr>
          <p:nvPr>
            <p:ph type="sldNum" sz="quarter" idx="10"/>
          </p:nvPr>
        </p:nvSpPr>
        <p:spPr/>
        <p:txBody>
          <a:bodyPr/>
          <a:lstStyle/>
          <a:p>
            <a:fld id="{FA5859B9-8FE8-4F41-BF9B-7957EA57DBE1}" type="slidenum">
              <a:rPr lang="en-US" smtClean="0"/>
              <a:t>7</a:t>
            </a:fld>
            <a:endParaRPr lang="en-US"/>
          </a:p>
        </p:txBody>
      </p:sp>
    </p:spTree>
    <p:extLst>
      <p:ext uri="{BB962C8B-B14F-4D97-AF65-F5344CB8AC3E}">
        <p14:creationId xmlns:p14="http://schemas.microsoft.com/office/powerpoint/2010/main" val="124157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operating load rating allows higher loads via lower load factors based on the assumption that these loads do not occur that often, and the bridge/structure should be capable of handling them every once-in-awhile.</a:t>
            </a:r>
          </a:p>
        </p:txBody>
      </p:sp>
      <p:sp>
        <p:nvSpPr>
          <p:cNvPr id="4" name="Slide Number Placeholder 3"/>
          <p:cNvSpPr>
            <a:spLocks noGrp="1"/>
          </p:cNvSpPr>
          <p:nvPr>
            <p:ph type="sldNum" sz="quarter" idx="10"/>
          </p:nvPr>
        </p:nvSpPr>
        <p:spPr/>
        <p:txBody>
          <a:bodyPr/>
          <a:lstStyle/>
          <a:p>
            <a:fld id="{FA5859B9-8FE8-4F41-BF9B-7957EA57DBE1}" type="slidenum">
              <a:rPr lang="en-US" smtClean="0"/>
              <a:t>8</a:t>
            </a:fld>
            <a:endParaRPr lang="en-US"/>
          </a:p>
        </p:txBody>
      </p:sp>
    </p:spTree>
    <p:extLst>
      <p:ext uri="{BB962C8B-B14F-4D97-AF65-F5344CB8AC3E}">
        <p14:creationId xmlns:p14="http://schemas.microsoft.com/office/powerpoint/2010/main" val="3061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get in trouble.  The MBE tells you that if you design a bridge for HL-93, than it is good for the design load rating.  No problem.  You can give them ratings of 1.0 and 1.3 right off the bat.  However, if a state has legal or permit loads that are higher than design, you will need to run load rating calculations.  And these days, what state doesn’t have legal or permit loads above the AASHTO design loads.</a:t>
            </a:r>
          </a:p>
        </p:txBody>
      </p:sp>
      <p:sp>
        <p:nvSpPr>
          <p:cNvPr id="4" name="Slide Number Placeholder 3"/>
          <p:cNvSpPr>
            <a:spLocks noGrp="1"/>
          </p:cNvSpPr>
          <p:nvPr>
            <p:ph type="sldNum" sz="quarter" idx="10"/>
          </p:nvPr>
        </p:nvSpPr>
        <p:spPr/>
        <p:txBody>
          <a:bodyPr/>
          <a:lstStyle/>
          <a:p>
            <a:fld id="{FA5859B9-8FE8-4F41-BF9B-7957EA57DBE1}" type="slidenum">
              <a:rPr lang="en-US" smtClean="0"/>
              <a:t>9</a:t>
            </a:fld>
            <a:endParaRPr lang="en-US"/>
          </a:p>
        </p:txBody>
      </p:sp>
    </p:spTree>
    <p:extLst>
      <p:ext uri="{BB962C8B-B14F-4D97-AF65-F5344CB8AC3E}">
        <p14:creationId xmlns:p14="http://schemas.microsoft.com/office/powerpoint/2010/main" val="329553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A808ED6-2F8E-4AEF-AFD7-F46118FE3F01}" type="datetimeFigureOut">
              <a:rPr lang="en-US" smtClean="0"/>
              <a:pPr/>
              <a:t>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08ED6-2F8E-4AEF-AFD7-F46118FE3F01}"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08ED6-2F8E-4AEF-AFD7-F46118FE3F01}"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808ED6-2F8E-4AEF-AFD7-F46118FE3F01}"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808ED6-2F8E-4AEF-AFD7-F46118FE3F01}"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08ED6-2F8E-4AEF-AFD7-F46118FE3F01}"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808ED6-2F8E-4AEF-AFD7-F46118FE3F01}" type="datetimeFigureOut">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A808ED6-2F8E-4AEF-AFD7-F46118FE3F01}" type="datetimeFigureOut">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08ED6-2F8E-4AEF-AFD7-F46118FE3F01}" type="datetimeFigureOut">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808ED6-2F8E-4AEF-AFD7-F46118FE3F01}"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1AEB-2F4A-4C59-AD4A-C73F200239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808ED6-2F8E-4AEF-AFD7-F46118FE3F01}"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B851AEB-2F4A-4C59-AD4A-C73F200239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808ED6-2F8E-4AEF-AFD7-F46118FE3F01}" type="datetimeFigureOut">
              <a:rPr lang="en-US" smtClean="0"/>
              <a:pPr/>
              <a:t>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851AEB-2F4A-4C59-AD4A-C73F200239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AASHTO Load Rating of Precast Box Culverts and Pipe</a:t>
            </a:r>
          </a:p>
        </p:txBody>
      </p:sp>
      <p:sp>
        <p:nvSpPr>
          <p:cNvPr id="3" name="Subtitle 2"/>
          <p:cNvSpPr>
            <a:spLocks noGrp="1"/>
          </p:cNvSpPr>
          <p:nvPr>
            <p:ph type="subTitle" idx="1"/>
          </p:nvPr>
        </p:nvSpPr>
        <p:spPr/>
        <p:txBody>
          <a:bodyPr/>
          <a:lstStyle/>
          <a:p>
            <a:r>
              <a:rPr lang="en-US" dirty="0"/>
              <a:t>Josh Beakley</a:t>
            </a:r>
          </a:p>
          <a:p>
            <a:r>
              <a:rPr lang="en-US" dirty="0"/>
              <a:t> January,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800" y="929355"/>
            <a:ext cx="8001000" cy="5928645"/>
          </a:xfrm>
          <a:prstGeom prst="rect">
            <a:avLst/>
          </a:prstGeom>
        </p:spPr>
      </p:pic>
      <p:sp>
        <p:nvSpPr>
          <p:cNvPr id="5" name="TextBox 4"/>
          <p:cNvSpPr txBox="1"/>
          <p:nvPr/>
        </p:nvSpPr>
        <p:spPr>
          <a:xfrm>
            <a:off x="914400" y="304800"/>
            <a:ext cx="4852162" cy="461665"/>
          </a:xfrm>
          <a:prstGeom prst="rect">
            <a:avLst/>
          </a:prstGeom>
          <a:noFill/>
        </p:spPr>
        <p:txBody>
          <a:bodyPr wrap="none" rtlCol="0">
            <a:spAutoFit/>
          </a:bodyPr>
          <a:lstStyle/>
          <a:p>
            <a:r>
              <a:rPr lang="en-US" sz="2400" b="1" dirty="0"/>
              <a:t>We Need to Help Our Customers</a:t>
            </a:r>
          </a:p>
        </p:txBody>
      </p:sp>
    </p:spTree>
    <p:extLst>
      <p:ext uri="{BB962C8B-B14F-4D97-AF65-F5344CB8AC3E}">
        <p14:creationId xmlns:p14="http://schemas.microsoft.com/office/powerpoint/2010/main" val="40191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0" y="0"/>
            <a:ext cx="916305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Detail Should be Put into Analyzing the Culvert?</a:t>
            </a:r>
          </a:p>
        </p:txBody>
      </p:sp>
      <p:pic>
        <p:nvPicPr>
          <p:cNvPr id="4" name="Content Placeholder 3"/>
          <p:cNvPicPr>
            <a:picLocks noGrp="1" noChangeAspect="1"/>
          </p:cNvPicPr>
          <p:nvPr>
            <p:ph idx="1"/>
          </p:nvPr>
        </p:nvPicPr>
        <p:blipFill>
          <a:blip r:embed="rId3"/>
          <a:stretch>
            <a:fillRect/>
          </a:stretch>
        </p:blipFill>
        <p:spPr>
          <a:xfrm>
            <a:off x="685800" y="2362200"/>
            <a:ext cx="5879877" cy="2209800"/>
          </a:xfrm>
          <a:prstGeom prst="rect">
            <a:avLst/>
          </a:prstGeom>
        </p:spPr>
      </p:pic>
    </p:spTree>
    <p:extLst>
      <p:ext uri="{BB962C8B-B14F-4D97-AF65-F5344CB8AC3E}">
        <p14:creationId xmlns:p14="http://schemas.microsoft.com/office/powerpoint/2010/main" val="37903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81050" cy="6858000"/>
          </a:xfrm>
          <a:prstGeom prst="rect">
            <a:avLst/>
          </a:prstGeom>
          <a:noFill/>
          <a:ln w="9525">
            <a:noFill/>
            <a:miter lim="800000"/>
            <a:headEnd/>
            <a:tailEnd/>
          </a:ln>
        </p:spPr>
      </p:pic>
    </p:spTree>
    <p:extLst>
      <p:ext uri="{BB962C8B-B14F-4D97-AF65-F5344CB8AC3E}">
        <p14:creationId xmlns:p14="http://schemas.microsoft.com/office/powerpoint/2010/main" val="303169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96" y="0"/>
            <a:ext cx="8229600" cy="1143000"/>
          </a:xfrm>
        </p:spPr>
        <p:txBody>
          <a:bodyPr>
            <a:normAutofit/>
          </a:bodyPr>
          <a:lstStyle/>
          <a:p>
            <a:r>
              <a:rPr lang="en-US" dirty="0"/>
              <a:t>C6A.5.12.3</a:t>
            </a:r>
          </a:p>
        </p:txBody>
      </p:sp>
      <p:sp>
        <p:nvSpPr>
          <p:cNvPr id="7" name="Content Placeholder 6"/>
          <p:cNvSpPr>
            <a:spLocks noGrp="1"/>
          </p:cNvSpPr>
          <p:nvPr>
            <p:ph idx="1"/>
          </p:nvPr>
        </p:nvSpPr>
        <p:spPr>
          <a:xfrm>
            <a:off x="368808" y="1152144"/>
            <a:ext cx="8229600" cy="5248656"/>
          </a:xfrm>
        </p:spPr>
        <p:txBody>
          <a:bodyPr>
            <a:normAutofit fontScale="92500" lnSpcReduction="20000"/>
          </a:bodyPr>
          <a:lstStyle/>
          <a:p>
            <a:r>
              <a:rPr lang="en-US" dirty="0"/>
              <a:t>A common yet conservative approach is to use a two-dimensional frame model by taking a 1.0-ft wide slice normal to the culvert flowline.</a:t>
            </a:r>
          </a:p>
          <a:p>
            <a:r>
              <a:rPr lang="en-US" dirty="0"/>
              <a:t>The following assumptions can be made:</a:t>
            </a:r>
          </a:p>
          <a:p>
            <a:pPr lvl="1"/>
            <a:r>
              <a:rPr lang="en-US" dirty="0"/>
              <a:t>A 1.0-ft section of the culvert may be analyzed as a frame</a:t>
            </a:r>
          </a:p>
          <a:p>
            <a:pPr lvl="1"/>
            <a:r>
              <a:rPr lang="en-US" dirty="0"/>
              <a:t>The frame has a pinned support at one end and a pin-roller support at the opposite end.</a:t>
            </a:r>
          </a:p>
          <a:p>
            <a:pPr lvl="1"/>
            <a:r>
              <a:rPr lang="en-US" dirty="0"/>
              <a:t>Gross section properties are used for strength ratings</a:t>
            </a:r>
          </a:p>
          <a:p>
            <a:pPr lvl="1"/>
            <a:r>
              <a:rPr lang="en-US" dirty="0"/>
              <a:t>Supporting soil pressures are uniform over the length of the bottom slab</a:t>
            </a:r>
          </a:p>
          <a:p>
            <a:pPr lvl="1"/>
            <a:r>
              <a:rPr lang="en-US" dirty="0"/>
              <a:t>Vertical loading is balanced by bottom slabs with no reaction at the supports.</a:t>
            </a:r>
          </a:p>
          <a:p>
            <a:pPr lvl="1"/>
            <a:r>
              <a:rPr lang="en-US" dirty="0"/>
              <a:t>No hydrostatic pressure (water) exists inside the culvert</a:t>
            </a:r>
          </a:p>
          <a:p>
            <a:pPr lvl="1"/>
            <a:r>
              <a:rPr lang="en-US" dirty="0"/>
              <a:t>Supporting soils are fully drained, i.e. no hydrostatic pressure outside the culvert </a:t>
            </a:r>
          </a:p>
        </p:txBody>
      </p:sp>
    </p:spTree>
    <p:extLst>
      <p:ext uri="{BB962C8B-B14F-4D97-AF65-F5344CB8AC3E}">
        <p14:creationId xmlns:p14="http://schemas.microsoft.com/office/powerpoint/2010/main" val="227037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 y="457200"/>
            <a:ext cx="2857500" cy="2705100"/>
          </a:xfrm>
          <a:prstGeom prst="rect">
            <a:avLst/>
          </a:prstGeom>
        </p:spPr>
      </p:pic>
      <p:pic>
        <p:nvPicPr>
          <p:cNvPr id="5" name="Picture 4"/>
          <p:cNvPicPr>
            <a:picLocks noChangeAspect="1"/>
          </p:cNvPicPr>
          <p:nvPr/>
        </p:nvPicPr>
        <p:blipFill>
          <a:blip r:embed="rId4"/>
          <a:stretch>
            <a:fillRect/>
          </a:stretch>
        </p:blipFill>
        <p:spPr>
          <a:xfrm>
            <a:off x="3657600" y="503111"/>
            <a:ext cx="4585057" cy="2705100"/>
          </a:xfrm>
          <a:prstGeom prst="rect">
            <a:avLst/>
          </a:prstGeom>
        </p:spPr>
      </p:pic>
      <p:sp>
        <p:nvSpPr>
          <p:cNvPr id="7" name="Title 6"/>
          <p:cNvSpPr>
            <a:spLocks noGrp="1"/>
          </p:cNvSpPr>
          <p:nvPr>
            <p:ph type="title"/>
          </p:nvPr>
        </p:nvSpPr>
        <p:spPr>
          <a:xfrm>
            <a:off x="304800" y="49340"/>
            <a:ext cx="8305800" cy="1143000"/>
          </a:xfrm>
        </p:spPr>
        <p:txBody>
          <a:bodyPr/>
          <a:lstStyle/>
          <a:p>
            <a:endParaRPr lang="en-US" dirty="0"/>
          </a:p>
        </p:txBody>
      </p:sp>
      <p:pic>
        <p:nvPicPr>
          <p:cNvPr id="8" name="Picture 7"/>
          <p:cNvPicPr>
            <a:picLocks noChangeAspect="1"/>
          </p:cNvPicPr>
          <p:nvPr/>
        </p:nvPicPr>
        <p:blipFill>
          <a:blip r:embed="rId5"/>
          <a:stretch>
            <a:fillRect/>
          </a:stretch>
        </p:blipFill>
        <p:spPr>
          <a:xfrm>
            <a:off x="1524000" y="3886200"/>
            <a:ext cx="5319668" cy="2590800"/>
          </a:xfrm>
          <a:prstGeom prst="rect">
            <a:avLst/>
          </a:prstGeom>
        </p:spPr>
      </p:pic>
      <p:sp>
        <p:nvSpPr>
          <p:cNvPr id="9" name="TextBox 8"/>
          <p:cNvSpPr txBox="1"/>
          <p:nvPr/>
        </p:nvSpPr>
        <p:spPr>
          <a:xfrm>
            <a:off x="3037494" y="3362539"/>
            <a:ext cx="1240211" cy="369332"/>
          </a:xfrm>
          <a:prstGeom prst="rect">
            <a:avLst/>
          </a:prstGeom>
          <a:noFill/>
        </p:spPr>
        <p:txBody>
          <a:bodyPr wrap="none" rtlCol="0">
            <a:spAutoFit/>
          </a:bodyPr>
          <a:lstStyle/>
          <a:p>
            <a:r>
              <a:rPr lang="en-US" u="sng" dirty="0"/>
              <a:t>ET Culvert</a:t>
            </a:r>
          </a:p>
        </p:txBody>
      </p:sp>
      <p:sp>
        <p:nvSpPr>
          <p:cNvPr id="10" name="TextBox 9"/>
          <p:cNvSpPr txBox="1"/>
          <p:nvPr/>
        </p:nvSpPr>
        <p:spPr>
          <a:xfrm>
            <a:off x="3058830" y="6488668"/>
            <a:ext cx="1582421" cy="369332"/>
          </a:xfrm>
          <a:prstGeom prst="rect">
            <a:avLst/>
          </a:prstGeom>
          <a:noFill/>
        </p:spPr>
        <p:txBody>
          <a:bodyPr wrap="none" rtlCol="0">
            <a:spAutoFit/>
          </a:bodyPr>
          <a:lstStyle/>
          <a:p>
            <a:r>
              <a:rPr lang="en-US" dirty="0"/>
              <a:t>MBE Example</a:t>
            </a:r>
          </a:p>
        </p:txBody>
      </p:sp>
    </p:spTree>
    <p:extLst>
      <p:ext uri="{BB962C8B-B14F-4D97-AF65-F5344CB8AC3E}">
        <p14:creationId xmlns:p14="http://schemas.microsoft.com/office/powerpoint/2010/main" val="24858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t>6A.5.12.2</a:t>
            </a:r>
          </a:p>
        </p:txBody>
      </p:sp>
      <p:sp>
        <p:nvSpPr>
          <p:cNvPr id="3" name="Content Placeholder 2"/>
          <p:cNvSpPr>
            <a:spLocks noGrp="1"/>
          </p:cNvSpPr>
          <p:nvPr>
            <p:ph idx="1"/>
          </p:nvPr>
        </p:nvSpPr>
        <p:spPr>
          <a:xfrm>
            <a:off x="454152" y="1066800"/>
            <a:ext cx="8229600" cy="4389120"/>
          </a:xfrm>
        </p:spPr>
        <p:txBody>
          <a:bodyPr/>
          <a:lstStyle/>
          <a:p>
            <a:r>
              <a:rPr lang="en-US" dirty="0"/>
              <a:t>“Culvert Structures shall be evaluated for flexure, shear, and axial thrust.”</a:t>
            </a:r>
          </a:p>
          <a:p>
            <a:r>
              <a:rPr lang="en-US" dirty="0"/>
              <a:t>Previous….”Culvert ratings should recognize that these structures experience several loadings that are not applicable to most bridge superstructures , including vertical and horizontal soil loads, and live load surcharge.”</a:t>
            </a:r>
          </a:p>
        </p:txBody>
      </p:sp>
      <p:pic>
        <p:nvPicPr>
          <p:cNvPr id="27" name="Picture 26"/>
          <p:cNvPicPr>
            <a:picLocks noChangeAspect="1"/>
          </p:cNvPicPr>
          <p:nvPr/>
        </p:nvPicPr>
        <p:blipFill>
          <a:blip r:embed="rId3"/>
          <a:stretch>
            <a:fillRect/>
          </a:stretch>
        </p:blipFill>
        <p:spPr>
          <a:xfrm>
            <a:off x="4407118" y="3733800"/>
            <a:ext cx="4285778" cy="3038856"/>
          </a:xfrm>
          <a:prstGeom prst="rect">
            <a:avLst/>
          </a:prstGeom>
        </p:spPr>
      </p:pic>
      <p:sp>
        <p:nvSpPr>
          <p:cNvPr id="28" name="TextBox 27"/>
          <p:cNvSpPr txBox="1"/>
          <p:nvPr/>
        </p:nvSpPr>
        <p:spPr>
          <a:xfrm>
            <a:off x="1066800" y="4572000"/>
            <a:ext cx="2912336" cy="369332"/>
          </a:xfrm>
          <a:prstGeom prst="rect">
            <a:avLst/>
          </a:prstGeom>
          <a:noFill/>
        </p:spPr>
        <p:txBody>
          <a:bodyPr wrap="none" rtlCol="0">
            <a:spAutoFit/>
          </a:bodyPr>
          <a:lstStyle/>
          <a:p>
            <a:r>
              <a:rPr lang="en-US" dirty="0">
                <a:solidFill>
                  <a:srgbClr val="FF0000"/>
                </a:solidFill>
              </a:rPr>
              <a:t>Thrust is part of the design.</a:t>
            </a:r>
          </a:p>
        </p:txBody>
      </p:sp>
    </p:spTree>
    <p:extLst>
      <p:ext uri="{BB962C8B-B14F-4D97-AF65-F5344CB8AC3E}">
        <p14:creationId xmlns:p14="http://schemas.microsoft.com/office/powerpoint/2010/main" val="375156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5400" y="665607"/>
            <a:ext cx="6580554" cy="609600"/>
          </a:xfrm>
          <a:prstGeom prst="rect">
            <a:avLst/>
          </a:prstGeom>
        </p:spPr>
      </p:pic>
      <p:pic>
        <p:nvPicPr>
          <p:cNvPr id="5" name="Content Placeholder 4"/>
          <p:cNvPicPr>
            <a:picLocks noGrp="1" noChangeAspect="1"/>
          </p:cNvPicPr>
          <p:nvPr>
            <p:ph idx="1"/>
          </p:nvPr>
        </p:nvPicPr>
        <p:blipFill>
          <a:blip r:embed="rId4"/>
          <a:stretch>
            <a:fillRect/>
          </a:stretch>
        </p:blipFill>
        <p:spPr>
          <a:xfrm>
            <a:off x="1295400" y="1676400"/>
            <a:ext cx="6391275" cy="2314575"/>
          </a:xfrm>
          <a:prstGeom prst="rect">
            <a:avLst/>
          </a:prstGeom>
        </p:spPr>
      </p:pic>
      <p:pic>
        <p:nvPicPr>
          <p:cNvPr id="6" name="Picture 5"/>
          <p:cNvPicPr>
            <a:picLocks noChangeAspect="1"/>
          </p:cNvPicPr>
          <p:nvPr/>
        </p:nvPicPr>
        <p:blipFill>
          <a:blip r:embed="rId5"/>
          <a:stretch>
            <a:fillRect/>
          </a:stretch>
        </p:blipFill>
        <p:spPr>
          <a:xfrm>
            <a:off x="914399" y="4267200"/>
            <a:ext cx="7153275" cy="2238375"/>
          </a:xfrm>
          <a:prstGeom prst="rect">
            <a:avLst/>
          </a:prstGeom>
        </p:spPr>
      </p:pic>
    </p:spTree>
    <p:extLst>
      <p:ext uri="{BB962C8B-B14F-4D97-AF65-F5344CB8AC3E}">
        <p14:creationId xmlns:p14="http://schemas.microsoft.com/office/powerpoint/2010/main" val="403171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LRFD Culvert Design</a:t>
            </a:r>
          </a:p>
        </p:txBody>
      </p:sp>
      <p:sp>
        <p:nvSpPr>
          <p:cNvPr id="4" name="Text Placeholder 3"/>
          <p:cNvSpPr>
            <a:spLocks noGrp="1"/>
          </p:cNvSpPr>
          <p:nvPr>
            <p:ph type="body" idx="1"/>
          </p:nvPr>
        </p:nvSpPr>
        <p:spPr/>
        <p:txBody>
          <a:bodyPr/>
          <a:lstStyle/>
          <a:p>
            <a:r>
              <a:rPr lang="en-US" dirty="0"/>
              <a:t>LRFD Culvert Design</a:t>
            </a:r>
          </a:p>
        </p:txBody>
      </p:sp>
      <p:sp>
        <p:nvSpPr>
          <p:cNvPr id="5" name="Text Placeholder 4"/>
          <p:cNvSpPr>
            <a:spLocks noGrp="1"/>
          </p:cNvSpPr>
          <p:nvPr>
            <p:ph type="body" sz="half" idx="3"/>
          </p:nvPr>
        </p:nvSpPr>
        <p:spPr/>
        <p:txBody>
          <a:bodyPr/>
          <a:lstStyle/>
          <a:p>
            <a:r>
              <a:rPr lang="en-US" dirty="0"/>
              <a:t>LRFR Culvert Rating</a:t>
            </a:r>
          </a:p>
        </p:txBody>
      </p:sp>
      <p:sp>
        <p:nvSpPr>
          <p:cNvPr id="3" name="Content Placeholder 2"/>
          <p:cNvSpPr>
            <a:spLocks noGrp="1"/>
          </p:cNvSpPr>
          <p:nvPr>
            <p:ph sz="quarter" idx="2"/>
          </p:nvPr>
        </p:nvSpPr>
        <p:spPr/>
        <p:txBody>
          <a:bodyPr/>
          <a:lstStyle/>
          <a:p>
            <a:r>
              <a:rPr lang="en-US" dirty="0"/>
              <a:t>12.5.2  - Service Limit State</a:t>
            </a:r>
          </a:p>
          <a:p>
            <a:pPr lvl="1"/>
            <a:r>
              <a:rPr lang="en-US" dirty="0"/>
              <a:t>Service Load Combination I</a:t>
            </a:r>
          </a:p>
          <a:p>
            <a:r>
              <a:rPr lang="en-US" dirty="0"/>
              <a:t>12.5.3 -  Strength Limit State</a:t>
            </a:r>
          </a:p>
          <a:p>
            <a:pPr lvl="1"/>
            <a:r>
              <a:rPr lang="en-US" dirty="0"/>
              <a:t>Strength Load combinations I and II</a:t>
            </a:r>
          </a:p>
        </p:txBody>
      </p:sp>
      <p:sp>
        <p:nvSpPr>
          <p:cNvPr id="6" name="Content Placeholder 5"/>
          <p:cNvSpPr>
            <a:spLocks noGrp="1"/>
          </p:cNvSpPr>
          <p:nvPr>
            <p:ph sz="quarter" idx="4"/>
          </p:nvPr>
        </p:nvSpPr>
        <p:spPr/>
        <p:txBody>
          <a:bodyPr/>
          <a:lstStyle/>
          <a:p>
            <a:r>
              <a:rPr lang="en-US" strike="sngStrike" dirty="0"/>
              <a:t>12.5.2  - Service Limit State</a:t>
            </a:r>
          </a:p>
          <a:p>
            <a:pPr lvl="1"/>
            <a:r>
              <a:rPr lang="en-US" strike="sngStrike" dirty="0"/>
              <a:t>Service Load Combination I</a:t>
            </a:r>
          </a:p>
          <a:p>
            <a:r>
              <a:rPr lang="en-US" dirty="0"/>
              <a:t>12.5.3 -  Strength Limit State</a:t>
            </a:r>
          </a:p>
          <a:p>
            <a:pPr lvl="1"/>
            <a:r>
              <a:rPr lang="en-US" dirty="0"/>
              <a:t>Strength Load combinations I </a:t>
            </a:r>
            <a:r>
              <a:rPr lang="en-US" strike="sngStrike" dirty="0"/>
              <a:t>and II</a:t>
            </a:r>
          </a:p>
          <a:p>
            <a:pPr lvl="2"/>
            <a:r>
              <a:rPr lang="en-US" dirty="0"/>
              <a:t>For Design and Legal Loads</a:t>
            </a:r>
          </a:p>
          <a:p>
            <a:pPr lvl="1"/>
            <a:r>
              <a:rPr lang="en-US" dirty="0"/>
              <a:t>Strength Load combination II </a:t>
            </a:r>
          </a:p>
          <a:p>
            <a:pPr lvl="2"/>
            <a:r>
              <a:rPr lang="en-US" dirty="0"/>
              <a:t>For Permit Loads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525"/>
            <a:ext cx="8229600" cy="1143000"/>
          </a:xfrm>
        </p:spPr>
        <p:txBody>
          <a:bodyPr/>
          <a:lstStyle/>
          <a:p>
            <a:r>
              <a:rPr lang="en-US" dirty="0"/>
              <a:t>Load Factors</a:t>
            </a:r>
          </a:p>
        </p:txBody>
      </p:sp>
      <p:sp>
        <p:nvSpPr>
          <p:cNvPr id="4" name="Text Placeholder 3"/>
          <p:cNvSpPr>
            <a:spLocks noGrp="1"/>
          </p:cNvSpPr>
          <p:nvPr>
            <p:ph type="body" idx="1"/>
          </p:nvPr>
        </p:nvSpPr>
        <p:spPr/>
        <p:txBody>
          <a:bodyPr/>
          <a:lstStyle/>
          <a:p>
            <a:r>
              <a:rPr lang="en-US" dirty="0"/>
              <a:t>AASHTO LRFD Bridge Design Specifications</a:t>
            </a:r>
          </a:p>
          <a:p>
            <a:endParaRPr lang="en-US" dirty="0"/>
          </a:p>
        </p:txBody>
      </p:sp>
      <p:sp>
        <p:nvSpPr>
          <p:cNvPr id="6" name="Text Placeholder 5"/>
          <p:cNvSpPr>
            <a:spLocks noGrp="1"/>
          </p:cNvSpPr>
          <p:nvPr>
            <p:ph type="body" sz="half" idx="3"/>
          </p:nvPr>
        </p:nvSpPr>
        <p:spPr/>
        <p:txBody>
          <a:bodyPr>
            <a:normAutofit fontScale="92500" lnSpcReduction="10000"/>
          </a:bodyPr>
          <a:lstStyle/>
          <a:p>
            <a:r>
              <a:rPr lang="en-US" dirty="0"/>
              <a:t>AASHTO Manual for Bridge Evaluation</a:t>
            </a:r>
          </a:p>
          <a:p>
            <a:endParaRPr lang="en-US" dirty="0"/>
          </a:p>
        </p:txBody>
      </p:sp>
      <p:sp>
        <p:nvSpPr>
          <p:cNvPr id="5" name="Content Placeholder 4"/>
          <p:cNvSpPr>
            <a:spLocks noGrp="1"/>
          </p:cNvSpPr>
          <p:nvPr>
            <p:ph sz="quarter" idx="2"/>
          </p:nvPr>
        </p:nvSpPr>
        <p:spPr/>
        <p:txBody>
          <a:bodyPr/>
          <a:lstStyle/>
          <a:p>
            <a:r>
              <a:rPr lang="en-US" dirty="0"/>
              <a:t>DC – 1.25</a:t>
            </a:r>
          </a:p>
          <a:p>
            <a:r>
              <a:rPr lang="en-US" dirty="0"/>
              <a:t>DW – 1.5</a:t>
            </a:r>
          </a:p>
          <a:p>
            <a:r>
              <a:rPr lang="en-US" dirty="0"/>
              <a:t>LL – 1.75</a:t>
            </a:r>
          </a:p>
          <a:p>
            <a:r>
              <a:rPr lang="en-US" dirty="0"/>
              <a:t>LS – 1.75</a:t>
            </a:r>
          </a:p>
          <a:p>
            <a:r>
              <a:rPr lang="en-US" dirty="0"/>
              <a:t>EH – 1.35</a:t>
            </a:r>
          </a:p>
          <a:p>
            <a:r>
              <a:rPr lang="en-US" dirty="0"/>
              <a:t>EV – 1.3</a:t>
            </a:r>
          </a:p>
          <a:p>
            <a:r>
              <a:rPr lang="en-US" dirty="0"/>
              <a:t>ES – 1.5</a:t>
            </a:r>
          </a:p>
        </p:txBody>
      </p:sp>
      <p:sp>
        <p:nvSpPr>
          <p:cNvPr id="7" name="Content Placeholder 6"/>
          <p:cNvSpPr>
            <a:spLocks noGrp="1"/>
          </p:cNvSpPr>
          <p:nvPr>
            <p:ph sz="quarter" idx="4"/>
          </p:nvPr>
        </p:nvSpPr>
        <p:spPr/>
        <p:txBody>
          <a:bodyPr/>
          <a:lstStyle/>
          <a:p>
            <a:r>
              <a:rPr lang="en-US" dirty="0"/>
              <a:t>DC – 1.25</a:t>
            </a:r>
          </a:p>
          <a:p>
            <a:r>
              <a:rPr lang="en-US" dirty="0"/>
              <a:t>DW – 1.5</a:t>
            </a:r>
          </a:p>
          <a:p>
            <a:r>
              <a:rPr lang="en-US" dirty="0"/>
              <a:t>LL – 1.75</a:t>
            </a:r>
          </a:p>
          <a:p>
            <a:r>
              <a:rPr lang="en-US" dirty="0"/>
              <a:t>LS – 1.75</a:t>
            </a:r>
          </a:p>
          <a:p>
            <a:r>
              <a:rPr lang="en-US" dirty="0"/>
              <a:t>EH – 1.35</a:t>
            </a:r>
          </a:p>
          <a:p>
            <a:r>
              <a:rPr lang="en-US" dirty="0"/>
              <a:t>EV – 1.3</a:t>
            </a:r>
          </a:p>
          <a:p>
            <a:r>
              <a:rPr lang="en-US" dirty="0"/>
              <a:t>ES – 1.5</a:t>
            </a:r>
          </a:p>
        </p:txBody>
      </p:sp>
    </p:spTree>
    <p:extLst>
      <p:ext uri="{BB962C8B-B14F-4D97-AF65-F5344CB8AC3E}">
        <p14:creationId xmlns:p14="http://schemas.microsoft.com/office/powerpoint/2010/main" val="93844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Rating of “Bridges”</a:t>
            </a:r>
          </a:p>
        </p:txBody>
      </p:sp>
      <p:sp>
        <p:nvSpPr>
          <p:cNvPr id="3" name="Content Placeholder 2"/>
          <p:cNvSpPr>
            <a:spLocks noGrp="1"/>
          </p:cNvSpPr>
          <p:nvPr>
            <p:ph idx="1"/>
          </p:nvPr>
        </p:nvSpPr>
        <p:spPr/>
        <p:txBody>
          <a:bodyPr/>
          <a:lstStyle/>
          <a:p>
            <a:r>
              <a:rPr lang="en-US" dirty="0"/>
              <a:t>FHWA requires Load Rating of spans equal to or greater than 20 feet.</a:t>
            </a:r>
          </a:p>
          <a:p>
            <a:r>
              <a:rPr lang="en-US" dirty="0"/>
              <a:t>Some states require Load Rating of spans equal to or greater than 10 feet.</a:t>
            </a:r>
          </a:p>
        </p:txBody>
      </p:sp>
      <p:pic>
        <p:nvPicPr>
          <p:cNvPr id="4" name="Picture 3"/>
          <p:cNvPicPr>
            <a:picLocks noChangeAspect="1"/>
          </p:cNvPicPr>
          <p:nvPr/>
        </p:nvPicPr>
        <p:blipFill>
          <a:blip r:embed="rId3"/>
          <a:stretch>
            <a:fillRect/>
          </a:stretch>
        </p:blipFill>
        <p:spPr>
          <a:xfrm>
            <a:off x="0" y="4130040"/>
            <a:ext cx="9144000" cy="17480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33800"/>
            <a:ext cx="3200400" cy="1143000"/>
          </a:xfrm>
        </p:spPr>
        <p:txBody>
          <a:bodyPr>
            <a:normAutofit fontScale="90000"/>
          </a:bodyPr>
          <a:lstStyle/>
          <a:p>
            <a:r>
              <a:rPr lang="en-US" dirty="0"/>
              <a:t>Thrust Included </a:t>
            </a:r>
          </a:p>
        </p:txBody>
      </p:sp>
      <p:pic>
        <p:nvPicPr>
          <p:cNvPr id="5122" name="Picture 2"/>
          <p:cNvPicPr>
            <a:picLocks noChangeAspect="1" noChangeArrowheads="1"/>
          </p:cNvPicPr>
          <p:nvPr/>
        </p:nvPicPr>
        <p:blipFill>
          <a:blip r:embed="rId3" cstate="print"/>
          <a:srcRect/>
          <a:stretch>
            <a:fillRect/>
          </a:stretch>
        </p:blipFill>
        <p:spPr bwMode="auto">
          <a:xfrm>
            <a:off x="0" y="0"/>
            <a:ext cx="5391150" cy="2247900"/>
          </a:xfrm>
          <a:prstGeom prst="rect">
            <a:avLst/>
          </a:prstGeom>
          <a:noFill/>
          <a:ln w="9525">
            <a:noFill/>
            <a:miter lim="800000"/>
            <a:headEnd/>
            <a:tailEnd/>
          </a:ln>
        </p:spPr>
      </p:pic>
      <p:sp>
        <p:nvSpPr>
          <p:cNvPr id="26" name="Line 5"/>
          <p:cNvSpPr>
            <a:spLocks noChangeShapeType="1"/>
          </p:cNvSpPr>
          <p:nvPr/>
        </p:nvSpPr>
        <p:spPr bwMode="auto">
          <a:xfrm>
            <a:off x="5791200" y="2819400"/>
            <a:ext cx="0" cy="3810000"/>
          </a:xfrm>
          <a:prstGeom prst="line">
            <a:avLst/>
          </a:prstGeom>
          <a:noFill/>
          <a:ln w="9525">
            <a:solidFill>
              <a:schemeClr val="tx1"/>
            </a:solidFill>
            <a:round/>
            <a:headEnd/>
            <a:tailEnd/>
          </a:ln>
        </p:spPr>
        <p:txBody>
          <a:bodyPr/>
          <a:lstStyle/>
          <a:p>
            <a:endParaRPr lang="en-US"/>
          </a:p>
        </p:txBody>
      </p:sp>
      <p:sp>
        <p:nvSpPr>
          <p:cNvPr id="27" name="Rectangle 6"/>
          <p:cNvSpPr>
            <a:spLocks noChangeArrowheads="1"/>
          </p:cNvSpPr>
          <p:nvPr/>
        </p:nvSpPr>
        <p:spPr bwMode="auto">
          <a:xfrm>
            <a:off x="5105400" y="2895600"/>
            <a:ext cx="609600" cy="914400"/>
          </a:xfrm>
          <a:prstGeom prst="rect">
            <a:avLst/>
          </a:prstGeom>
          <a:noFill/>
          <a:ln w="9525">
            <a:solidFill>
              <a:schemeClr val="tx1"/>
            </a:solidFill>
            <a:miter lim="800000"/>
            <a:headEnd/>
            <a:tailEnd/>
          </a:ln>
        </p:spPr>
        <p:txBody>
          <a:bodyPr wrap="none" anchor="ctr"/>
          <a:lstStyle/>
          <a:p>
            <a:endParaRPr lang="en-US"/>
          </a:p>
        </p:txBody>
      </p:sp>
      <p:sp>
        <p:nvSpPr>
          <p:cNvPr id="28" name="Line 7"/>
          <p:cNvSpPr>
            <a:spLocks noChangeShapeType="1"/>
          </p:cNvSpPr>
          <p:nvPr/>
        </p:nvSpPr>
        <p:spPr bwMode="auto">
          <a:xfrm>
            <a:off x="5105400" y="2971800"/>
            <a:ext cx="609600" cy="0"/>
          </a:xfrm>
          <a:prstGeom prst="line">
            <a:avLst/>
          </a:prstGeom>
          <a:noFill/>
          <a:ln w="9525">
            <a:solidFill>
              <a:schemeClr val="tx1"/>
            </a:solidFill>
            <a:round/>
            <a:headEnd/>
            <a:tailEnd type="triangle" w="med" len="med"/>
          </a:ln>
        </p:spPr>
        <p:txBody>
          <a:bodyPr/>
          <a:lstStyle/>
          <a:p>
            <a:endParaRPr lang="en-US"/>
          </a:p>
        </p:txBody>
      </p:sp>
      <p:sp>
        <p:nvSpPr>
          <p:cNvPr id="29" name="Line 8"/>
          <p:cNvSpPr>
            <a:spLocks noChangeShapeType="1"/>
          </p:cNvSpPr>
          <p:nvPr/>
        </p:nvSpPr>
        <p:spPr bwMode="auto">
          <a:xfrm>
            <a:off x="5105400" y="3124200"/>
            <a:ext cx="609600" cy="0"/>
          </a:xfrm>
          <a:prstGeom prst="line">
            <a:avLst/>
          </a:prstGeom>
          <a:noFill/>
          <a:ln w="9525">
            <a:solidFill>
              <a:schemeClr val="tx1"/>
            </a:solidFill>
            <a:round/>
            <a:headEnd/>
            <a:tailEnd type="triangle" w="med" len="med"/>
          </a:ln>
        </p:spPr>
        <p:txBody>
          <a:bodyPr/>
          <a:lstStyle/>
          <a:p>
            <a:endParaRPr lang="en-US"/>
          </a:p>
        </p:txBody>
      </p:sp>
      <p:sp>
        <p:nvSpPr>
          <p:cNvPr id="30" name="Line 9"/>
          <p:cNvSpPr>
            <a:spLocks noChangeShapeType="1"/>
          </p:cNvSpPr>
          <p:nvPr/>
        </p:nvSpPr>
        <p:spPr bwMode="auto">
          <a:xfrm>
            <a:off x="5105400" y="3276600"/>
            <a:ext cx="609600" cy="0"/>
          </a:xfrm>
          <a:prstGeom prst="line">
            <a:avLst/>
          </a:prstGeom>
          <a:noFill/>
          <a:ln w="9525">
            <a:solidFill>
              <a:schemeClr val="tx1"/>
            </a:solidFill>
            <a:round/>
            <a:headEnd/>
            <a:tailEnd type="triangle" w="med" len="med"/>
          </a:ln>
        </p:spPr>
        <p:txBody>
          <a:bodyPr/>
          <a:lstStyle/>
          <a:p>
            <a:endParaRPr lang="en-US"/>
          </a:p>
        </p:txBody>
      </p:sp>
      <p:sp>
        <p:nvSpPr>
          <p:cNvPr id="31" name="Line 10"/>
          <p:cNvSpPr>
            <a:spLocks noChangeShapeType="1"/>
          </p:cNvSpPr>
          <p:nvPr/>
        </p:nvSpPr>
        <p:spPr bwMode="auto">
          <a:xfrm>
            <a:off x="5105400" y="3429000"/>
            <a:ext cx="609600" cy="0"/>
          </a:xfrm>
          <a:prstGeom prst="line">
            <a:avLst/>
          </a:prstGeom>
          <a:noFill/>
          <a:ln w="9525">
            <a:solidFill>
              <a:schemeClr val="tx1"/>
            </a:solidFill>
            <a:round/>
            <a:headEnd/>
            <a:tailEnd type="triangle" w="med" len="med"/>
          </a:ln>
        </p:spPr>
        <p:txBody>
          <a:bodyPr/>
          <a:lstStyle/>
          <a:p>
            <a:endParaRPr lang="en-US"/>
          </a:p>
        </p:txBody>
      </p:sp>
      <p:sp>
        <p:nvSpPr>
          <p:cNvPr id="32" name="Line 11"/>
          <p:cNvSpPr>
            <a:spLocks noChangeShapeType="1"/>
          </p:cNvSpPr>
          <p:nvPr/>
        </p:nvSpPr>
        <p:spPr bwMode="auto">
          <a:xfrm>
            <a:off x="5105400" y="3581400"/>
            <a:ext cx="609600" cy="0"/>
          </a:xfrm>
          <a:prstGeom prst="line">
            <a:avLst/>
          </a:prstGeom>
          <a:noFill/>
          <a:ln w="9525">
            <a:solidFill>
              <a:schemeClr val="tx1"/>
            </a:solidFill>
            <a:round/>
            <a:headEnd/>
            <a:tailEnd type="triangle" w="med" len="med"/>
          </a:ln>
        </p:spPr>
        <p:txBody>
          <a:bodyPr/>
          <a:lstStyle/>
          <a:p>
            <a:endParaRPr lang="en-US"/>
          </a:p>
        </p:txBody>
      </p:sp>
      <p:sp>
        <p:nvSpPr>
          <p:cNvPr id="33" name="Line 12"/>
          <p:cNvSpPr>
            <a:spLocks noChangeShapeType="1"/>
          </p:cNvSpPr>
          <p:nvPr/>
        </p:nvSpPr>
        <p:spPr bwMode="auto">
          <a:xfrm>
            <a:off x="5105400" y="3733800"/>
            <a:ext cx="609600" cy="0"/>
          </a:xfrm>
          <a:prstGeom prst="line">
            <a:avLst/>
          </a:prstGeom>
          <a:noFill/>
          <a:ln w="9525">
            <a:solidFill>
              <a:schemeClr val="tx1"/>
            </a:solidFill>
            <a:round/>
            <a:headEnd/>
            <a:tailEnd type="triangle" w="med" len="med"/>
          </a:ln>
        </p:spPr>
        <p:txBody>
          <a:bodyPr/>
          <a:lstStyle/>
          <a:p>
            <a:endParaRPr lang="en-US"/>
          </a:p>
        </p:txBody>
      </p:sp>
      <p:sp>
        <p:nvSpPr>
          <p:cNvPr id="34" name="Line 13"/>
          <p:cNvSpPr>
            <a:spLocks noChangeShapeType="1"/>
          </p:cNvSpPr>
          <p:nvPr/>
        </p:nvSpPr>
        <p:spPr bwMode="auto">
          <a:xfrm flipH="1">
            <a:off x="4800600" y="6324600"/>
            <a:ext cx="990600" cy="0"/>
          </a:xfrm>
          <a:prstGeom prst="line">
            <a:avLst/>
          </a:prstGeom>
          <a:noFill/>
          <a:ln w="38100">
            <a:solidFill>
              <a:schemeClr val="tx1"/>
            </a:solidFill>
            <a:round/>
            <a:headEnd/>
            <a:tailEnd type="triangle" w="med" len="med"/>
          </a:ln>
        </p:spPr>
        <p:txBody>
          <a:bodyPr/>
          <a:lstStyle/>
          <a:p>
            <a:endParaRPr lang="en-US"/>
          </a:p>
        </p:txBody>
      </p:sp>
      <p:sp>
        <p:nvSpPr>
          <p:cNvPr id="35" name="Line 14"/>
          <p:cNvSpPr>
            <a:spLocks noChangeShapeType="1"/>
          </p:cNvSpPr>
          <p:nvPr/>
        </p:nvSpPr>
        <p:spPr bwMode="auto">
          <a:xfrm flipH="1">
            <a:off x="5791200" y="4648200"/>
            <a:ext cx="1447800" cy="0"/>
          </a:xfrm>
          <a:prstGeom prst="line">
            <a:avLst/>
          </a:prstGeom>
          <a:noFill/>
          <a:ln w="38100">
            <a:solidFill>
              <a:schemeClr val="tx1"/>
            </a:solidFill>
            <a:round/>
            <a:headEnd/>
            <a:tailEnd type="triangle" w="med" len="med"/>
          </a:ln>
        </p:spPr>
        <p:txBody>
          <a:bodyPr/>
          <a:lstStyle/>
          <a:p>
            <a:endParaRPr lang="en-US"/>
          </a:p>
        </p:txBody>
      </p:sp>
      <p:sp>
        <p:nvSpPr>
          <p:cNvPr id="36" name="Arc 15"/>
          <p:cNvSpPr>
            <a:spLocks/>
          </p:cNvSpPr>
          <p:nvPr/>
        </p:nvSpPr>
        <p:spPr bwMode="auto">
          <a:xfrm flipV="1">
            <a:off x="7372350" y="4038600"/>
            <a:ext cx="857250" cy="1066800"/>
          </a:xfrm>
          <a:custGeom>
            <a:avLst/>
            <a:gdLst>
              <a:gd name="T0" fmla="*/ 2147483647 w 22109"/>
              <a:gd name="T1" fmla="*/ 0 h 43200"/>
              <a:gd name="T2" fmla="*/ 0 w 22109"/>
              <a:gd name="T3" fmla="*/ 2147483647 h 43200"/>
              <a:gd name="T4" fmla="*/ 2147483647 w 22109"/>
              <a:gd name="T5" fmla="*/ 2147483647 h 43200"/>
              <a:gd name="T6" fmla="*/ 0 60000 65536"/>
              <a:gd name="T7" fmla="*/ 0 60000 65536"/>
              <a:gd name="T8" fmla="*/ 0 60000 65536"/>
              <a:gd name="T9" fmla="*/ 0 w 22109"/>
              <a:gd name="T10" fmla="*/ 0 h 43200"/>
              <a:gd name="T11" fmla="*/ 22109 w 22109"/>
              <a:gd name="T12" fmla="*/ 43200 h 43200"/>
            </a:gdLst>
            <a:ahLst/>
            <a:cxnLst>
              <a:cxn ang="T6">
                <a:pos x="T0" y="T1"/>
              </a:cxn>
              <a:cxn ang="T7">
                <a:pos x="T2" y="T3"/>
              </a:cxn>
              <a:cxn ang="T8">
                <a:pos x="T4" y="T5"/>
              </a:cxn>
            </a:cxnLst>
            <a:rect l="T9" t="T10" r="T11" b="T12"/>
            <a:pathLst>
              <a:path w="22109" h="43200" fill="none" extrusionOk="0">
                <a:moveTo>
                  <a:pt x="508" y="0"/>
                </a:moveTo>
                <a:cubicBezTo>
                  <a:pt x="12438" y="0"/>
                  <a:pt x="22109" y="9670"/>
                  <a:pt x="22109" y="21600"/>
                </a:cubicBezTo>
                <a:cubicBezTo>
                  <a:pt x="22109" y="33529"/>
                  <a:pt x="12438" y="43200"/>
                  <a:pt x="509" y="43200"/>
                </a:cubicBezTo>
                <a:cubicBezTo>
                  <a:pt x="339" y="43200"/>
                  <a:pt x="169" y="43198"/>
                  <a:pt x="-1" y="43194"/>
                </a:cubicBezTo>
              </a:path>
              <a:path w="22109" h="43200" stroke="0" extrusionOk="0">
                <a:moveTo>
                  <a:pt x="508" y="0"/>
                </a:moveTo>
                <a:cubicBezTo>
                  <a:pt x="12438" y="0"/>
                  <a:pt x="22109" y="9670"/>
                  <a:pt x="22109" y="21600"/>
                </a:cubicBezTo>
                <a:cubicBezTo>
                  <a:pt x="22109" y="33529"/>
                  <a:pt x="12438" y="43200"/>
                  <a:pt x="509" y="43200"/>
                </a:cubicBezTo>
                <a:cubicBezTo>
                  <a:pt x="339" y="43200"/>
                  <a:pt x="169" y="43198"/>
                  <a:pt x="-1" y="43194"/>
                </a:cubicBezTo>
                <a:lnTo>
                  <a:pt x="509" y="21600"/>
                </a:lnTo>
                <a:close/>
              </a:path>
            </a:pathLst>
          </a:custGeom>
          <a:noFill/>
          <a:ln w="28575">
            <a:solidFill>
              <a:schemeClr val="tx1"/>
            </a:solidFill>
            <a:round/>
            <a:headEnd/>
            <a:tailEnd type="arrow" w="med" len="med"/>
          </a:ln>
        </p:spPr>
        <p:txBody>
          <a:bodyPr wrap="none" anchor="ctr"/>
          <a:lstStyle/>
          <a:p>
            <a:endParaRPr lang="en-US"/>
          </a:p>
        </p:txBody>
      </p:sp>
      <p:sp>
        <p:nvSpPr>
          <p:cNvPr id="37" name="Text Box 16"/>
          <p:cNvSpPr txBox="1">
            <a:spLocks noChangeArrowheads="1"/>
          </p:cNvSpPr>
          <p:nvPr/>
        </p:nvSpPr>
        <p:spPr bwMode="auto">
          <a:xfrm>
            <a:off x="8382000" y="4343400"/>
            <a:ext cx="762000" cy="366713"/>
          </a:xfrm>
          <a:prstGeom prst="rect">
            <a:avLst/>
          </a:prstGeom>
          <a:noFill/>
          <a:ln w="9525">
            <a:noFill/>
            <a:miter lim="800000"/>
            <a:headEnd/>
            <a:tailEnd/>
          </a:ln>
        </p:spPr>
        <p:txBody>
          <a:bodyPr wrap="square">
            <a:spAutoFit/>
          </a:bodyPr>
          <a:lstStyle/>
          <a:p>
            <a:pPr>
              <a:spcBef>
                <a:spcPct val="50000"/>
              </a:spcBef>
            </a:pPr>
            <a:r>
              <a:rPr lang="en-US" dirty="0"/>
              <a:t>Mu</a:t>
            </a:r>
          </a:p>
        </p:txBody>
      </p:sp>
      <p:sp>
        <p:nvSpPr>
          <p:cNvPr id="38" name="Text Box 17"/>
          <p:cNvSpPr txBox="1">
            <a:spLocks noChangeArrowheads="1"/>
          </p:cNvSpPr>
          <p:nvPr/>
        </p:nvSpPr>
        <p:spPr bwMode="auto">
          <a:xfrm>
            <a:off x="6172200" y="4191000"/>
            <a:ext cx="762000" cy="366713"/>
          </a:xfrm>
          <a:prstGeom prst="rect">
            <a:avLst/>
          </a:prstGeom>
          <a:noFill/>
          <a:ln w="9525">
            <a:noFill/>
            <a:miter lim="800000"/>
            <a:headEnd/>
            <a:tailEnd/>
          </a:ln>
        </p:spPr>
        <p:txBody>
          <a:bodyPr>
            <a:spAutoFit/>
          </a:bodyPr>
          <a:lstStyle/>
          <a:p>
            <a:pPr>
              <a:spcBef>
                <a:spcPct val="50000"/>
              </a:spcBef>
            </a:pPr>
            <a:r>
              <a:rPr lang="en-US"/>
              <a:t>Nu</a:t>
            </a:r>
          </a:p>
        </p:txBody>
      </p:sp>
      <p:sp>
        <p:nvSpPr>
          <p:cNvPr id="39" name="Line 18"/>
          <p:cNvSpPr>
            <a:spLocks noChangeShapeType="1"/>
          </p:cNvSpPr>
          <p:nvPr/>
        </p:nvSpPr>
        <p:spPr bwMode="auto">
          <a:xfrm flipH="1">
            <a:off x="4419600" y="6629400"/>
            <a:ext cx="1371600" cy="0"/>
          </a:xfrm>
          <a:prstGeom prst="line">
            <a:avLst/>
          </a:prstGeom>
          <a:noFill/>
          <a:ln w="9525">
            <a:solidFill>
              <a:schemeClr val="tx1"/>
            </a:solidFill>
            <a:round/>
            <a:headEnd/>
            <a:tailEnd/>
          </a:ln>
        </p:spPr>
        <p:txBody>
          <a:bodyPr/>
          <a:lstStyle/>
          <a:p>
            <a:endParaRPr lang="en-US"/>
          </a:p>
        </p:txBody>
      </p:sp>
      <p:sp>
        <p:nvSpPr>
          <p:cNvPr id="40" name="Line 19"/>
          <p:cNvSpPr>
            <a:spLocks noChangeShapeType="1"/>
          </p:cNvSpPr>
          <p:nvPr/>
        </p:nvSpPr>
        <p:spPr bwMode="auto">
          <a:xfrm flipH="1">
            <a:off x="4343400" y="2819400"/>
            <a:ext cx="1447800" cy="0"/>
          </a:xfrm>
          <a:prstGeom prst="line">
            <a:avLst/>
          </a:prstGeom>
          <a:noFill/>
          <a:ln w="9525">
            <a:solidFill>
              <a:schemeClr val="tx1"/>
            </a:solidFill>
            <a:round/>
            <a:headEnd/>
            <a:tailEnd/>
          </a:ln>
        </p:spPr>
        <p:txBody>
          <a:bodyPr/>
          <a:lstStyle/>
          <a:p>
            <a:endParaRPr lang="en-US"/>
          </a:p>
        </p:txBody>
      </p:sp>
      <p:sp>
        <p:nvSpPr>
          <p:cNvPr id="41" name="Text Box 20"/>
          <p:cNvSpPr txBox="1">
            <a:spLocks noChangeArrowheads="1"/>
          </p:cNvSpPr>
          <p:nvPr/>
        </p:nvSpPr>
        <p:spPr bwMode="auto">
          <a:xfrm>
            <a:off x="4953000" y="5943600"/>
            <a:ext cx="762000" cy="366713"/>
          </a:xfrm>
          <a:prstGeom prst="rect">
            <a:avLst/>
          </a:prstGeom>
          <a:noFill/>
          <a:ln w="9525">
            <a:noFill/>
            <a:miter lim="800000"/>
            <a:headEnd/>
            <a:tailEnd/>
          </a:ln>
        </p:spPr>
        <p:txBody>
          <a:bodyPr>
            <a:spAutoFit/>
          </a:bodyPr>
          <a:lstStyle/>
          <a:p>
            <a:pPr>
              <a:spcBef>
                <a:spcPct val="50000"/>
              </a:spcBef>
            </a:pPr>
            <a:r>
              <a:rPr lang="en-US"/>
              <a:t>A</a:t>
            </a:r>
            <a:r>
              <a:rPr lang="en-US" baseline="-25000"/>
              <a:t>s</a:t>
            </a:r>
            <a:r>
              <a:rPr lang="en-US"/>
              <a:t>f</a:t>
            </a:r>
            <a:r>
              <a:rPr lang="en-US" baseline="-25000"/>
              <a:t>y</a:t>
            </a:r>
          </a:p>
        </p:txBody>
      </p:sp>
      <p:sp>
        <p:nvSpPr>
          <p:cNvPr id="42" name="Text Box 21"/>
          <p:cNvSpPr txBox="1">
            <a:spLocks noChangeArrowheads="1"/>
          </p:cNvSpPr>
          <p:nvPr/>
        </p:nvSpPr>
        <p:spPr bwMode="auto">
          <a:xfrm>
            <a:off x="3505200" y="3048000"/>
            <a:ext cx="1905000" cy="366713"/>
          </a:xfrm>
          <a:prstGeom prst="rect">
            <a:avLst/>
          </a:prstGeom>
          <a:noFill/>
          <a:ln w="9525">
            <a:noFill/>
            <a:miter lim="800000"/>
            <a:headEnd/>
            <a:tailEnd/>
          </a:ln>
        </p:spPr>
        <p:txBody>
          <a:bodyPr>
            <a:spAutoFit/>
          </a:bodyPr>
          <a:lstStyle/>
          <a:p>
            <a:pPr>
              <a:spcBef>
                <a:spcPct val="50000"/>
              </a:spcBef>
            </a:pPr>
            <a:r>
              <a:rPr lang="en-US"/>
              <a:t>0.85*f`</a:t>
            </a:r>
            <a:r>
              <a:rPr lang="en-US" baseline="-25000"/>
              <a:t>c</a:t>
            </a:r>
            <a:r>
              <a:rPr lang="en-US"/>
              <a:t>*b*a</a:t>
            </a:r>
          </a:p>
        </p:txBody>
      </p:sp>
      <p:sp>
        <p:nvSpPr>
          <p:cNvPr id="43" name="Line 22"/>
          <p:cNvSpPr>
            <a:spLocks noChangeShapeType="1"/>
          </p:cNvSpPr>
          <p:nvPr/>
        </p:nvSpPr>
        <p:spPr bwMode="auto">
          <a:xfrm>
            <a:off x="6019800" y="2819400"/>
            <a:ext cx="609600" cy="0"/>
          </a:xfrm>
          <a:prstGeom prst="line">
            <a:avLst/>
          </a:prstGeom>
          <a:noFill/>
          <a:ln w="9525">
            <a:solidFill>
              <a:schemeClr val="tx1"/>
            </a:solidFill>
            <a:round/>
            <a:headEnd/>
            <a:tailEnd/>
          </a:ln>
        </p:spPr>
        <p:txBody>
          <a:bodyPr/>
          <a:lstStyle/>
          <a:p>
            <a:endParaRPr lang="en-US"/>
          </a:p>
        </p:txBody>
      </p:sp>
      <p:sp>
        <p:nvSpPr>
          <p:cNvPr id="44" name="Line 23"/>
          <p:cNvSpPr>
            <a:spLocks noChangeShapeType="1"/>
          </p:cNvSpPr>
          <p:nvPr/>
        </p:nvSpPr>
        <p:spPr bwMode="auto">
          <a:xfrm>
            <a:off x="6096000" y="3810000"/>
            <a:ext cx="609600" cy="0"/>
          </a:xfrm>
          <a:prstGeom prst="line">
            <a:avLst/>
          </a:prstGeom>
          <a:noFill/>
          <a:ln w="9525">
            <a:solidFill>
              <a:schemeClr val="tx1"/>
            </a:solidFill>
            <a:round/>
            <a:headEnd/>
            <a:tailEnd/>
          </a:ln>
        </p:spPr>
        <p:txBody>
          <a:bodyPr/>
          <a:lstStyle/>
          <a:p>
            <a:endParaRPr lang="en-US"/>
          </a:p>
        </p:txBody>
      </p:sp>
      <p:sp>
        <p:nvSpPr>
          <p:cNvPr id="45" name="Text Box 24"/>
          <p:cNvSpPr txBox="1">
            <a:spLocks noChangeArrowheads="1"/>
          </p:cNvSpPr>
          <p:nvPr/>
        </p:nvSpPr>
        <p:spPr bwMode="auto">
          <a:xfrm>
            <a:off x="6172200" y="3124200"/>
            <a:ext cx="1676400" cy="366713"/>
          </a:xfrm>
          <a:prstGeom prst="rect">
            <a:avLst/>
          </a:prstGeom>
          <a:noFill/>
          <a:ln w="9525">
            <a:noFill/>
            <a:miter lim="800000"/>
            <a:headEnd/>
            <a:tailEnd/>
          </a:ln>
        </p:spPr>
        <p:txBody>
          <a:bodyPr>
            <a:spAutoFit/>
          </a:bodyPr>
          <a:lstStyle/>
          <a:p>
            <a:pPr>
              <a:spcBef>
                <a:spcPct val="50000"/>
              </a:spcBef>
            </a:pPr>
            <a:r>
              <a:rPr lang="en-US"/>
              <a:t>a = </a:t>
            </a:r>
            <a:r>
              <a:rPr lang="en-US">
                <a:sym typeface="Symbol" pitchFamily="18" charset="2"/>
              </a:rPr>
              <a:t></a:t>
            </a:r>
            <a:r>
              <a:rPr lang="en-US" baseline="-25000">
                <a:sym typeface="Symbol" pitchFamily="18" charset="2"/>
              </a:rPr>
              <a:t>1</a:t>
            </a:r>
            <a:r>
              <a:rPr lang="en-US">
                <a:sym typeface="Symbol" pitchFamily="18" charset="2"/>
              </a:rPr>
              <a:t>*C</a:t>
            </a:r>
            <a:r>
              <a:rPr lang="en-US"/>
              <a:t> </a:t>
            </a:r>
          </a:p>
        </p:txBody>
      </p:sp>
      <p:sp>
        <p:nvSpPr>
          <p:cNvPr id="46" name="Line 25"/>
          <p:cNvSpPr>
            <a:spLocks noChangeShapeType="1"/>
          </p:cNvSpPr>
          <p:nvPr/>
        </p:nvSpPr>
        <p:spPr bwMode="auto">
          <a:xfrm flipV="1">
            <a:off x="6400800" y="2819400"/>
            <a:ext cx="0" cy="304800"/>
          </a:xfrm>
          <a:prstGeom prst="line">
            <a:avLst/>
          </a:prstGeom>
          <a:noFill/>
          <a:ln w="9525">
            <a:solidFill>
              <a:schemeClr val="tx1"/>
            </a:solidFill>
            <a:round/>
            <a:headEnd/>
            <a:tailEnd type="triangle" w="med" len="med"/>
          </a:ln>
        </p:spPr>
        <p:txBody>
          <a:bodyPr/>
          <a:lstStyle/>
          <a:p>
            <a:endParaRPr lang="en-US"/>
          </a:p>
        </p:txBody>
      </p:sp>
      <p:sp>
        <p:nvSpPr>
          <p:cNvPr id="47" name="Line 26"/>
          <p:cNvSpPr>
            <a:spLocks noChangeShapeType="1"/>
          </p:cNvSpPr>
          <p:nvPr/>
        </p:nvSpPr>
        <p:spPr bwMode="auto">
          <a:xfrm>
            <a:off x="6400800" y="3505200"/>
            <a:ext cx="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1143000"/>
          </a:xfrm>
        </p:spPr>
        <p:txBody>
          <a:bodyPr>
            <a:normAutofit fontScale="90000"/>
          </a:bodyPr>
          <a:lstStyle/>
          <a:p>
            <a:r>
              <a:rPr lang="en-US" dirty="0"/>
              <a:t>Capacity </a:t>
            </a:r>
            <a:br>
              <a:rPr lang="en-US" dirty="0"/>
            </a:br>
            <a:r>
              <a:rPr lang="en-US" dirty="0"/>
              <a:t>Options</a:t>
            </a:r>
            <a:br>
              <a:rPr lang="en-US" dirty="0"/>
            </a:br>
            <a:r>
              <a:rPr lang="en-US" dirty="0"/>
              <a:t>Abound</a:t>
            </a:r>
          </a:p>
        </p:txBody>
      </p:sp>
      <p:pic>
        <p:nvPicPr>
          <p:cNvPr id="4" name="Picture 3"/>
          <p:cNvPicPr>
            <a:picLocks noChangeAspect="1"/>
          </p:cNvPicPr>
          <p:nvPr/>
        </p:nvPicPr>
        <p:blipFill>
          <a:blip r:embed="rId3"/>
          <a:stretch>
            <a:fillRect/>
          </a:stretch>
        </p:blipFill>
        <p:spPr>
          <a:xfrm>
            <a:off x="2971800" y="12192"/>
            <a:ext cx="5867400" cy="6820226"/>
          </a:xfrm>
          <a:prstGeom prst="rect">
            <a:avLst/>
          </a:prstGeom>
        </p:spPr>
      </p:pic>
    </p:spTree>
    <p:extLst>
      <p:ext uri="{BB962C8B-B14F-4D97-AF65-F5344CB8AC3E}">
        <p14:creationId xmlns:p14="http://schemas.microsoft.com/office/powerpoint/2010/main" val="276311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Latest Change in the LRFD Bridge Code</a:t>
            </a:r>
          </a:p>
        </p:txBody>
      </p:sp>
      <p:pic>
        <p:nvPicPr>
          <p:cNvPr id="3" name="Picture 2"/>
          <p:cNvPicPr>
            <a:picLocks noChangeAspect="1"/>
          </p:cNvPicPr>
          <p:nvPr/>
        </p:nvPicPr>
        <p:blipFill>
          <a:blip r:embed="rId3"/>
          <a:stretch>
            <a:fillRect/>
          </a:stretch>
        </p:blipFill>
        <p:spPr>
          <a:xfrm>
            <a:off x="0" y="2061502"/>
            <a:ext cx="9144000" cy="2734995"/>
          </a:xfrm>
          <a:prstGeom prst="rect">
            <a:avLst/>
          </a:prstGeom>
        </p:spPr>
      </p:pic>
    </p:spTree>
    <p:extLst>
      <p:ext uri="{BB962C8B-B14F-4D97-AF65-F5344CB8AC3E}">
        <p14:creationId xmlns:p14="http://schemas.microsoft.com/office/powerpoint/2010/main" val="59202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2514600"/>
            <a:ext cx="8382000" cy="396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52400" y="0"/>
            <a:ext cx="3048000" cy="2483324"/>
          </a:xfrm>
          <a:prstGeom prst="rect">
            <a:avLst/>
          </a:prstGeom>
          <a:noFill/>
          <a:ln w="9525">
            <a:noFill/>
            <a:miter lim="800000"/>
            <a:headEnd/>
            <a:tailEnd/>
          </a:ln>
        </p:spPr>
      </p:pic>
      <p:sp>
        <p:nvSpPr>
          <p:cNvPr id="4" name="TextBox 3"/>
          <p:cNvSpPr txBox="1"/>
          <p:nvPr/>
        </p:nvSpPr>
        <p:spPr>
          <a:xfrm>
            <a:off x="3810000" y="152400"/>
            <a:ext cx="3041538" cy="2492990"/>
          </a:xfrm>
          <a:prstGeom prst="rect">
            <a:avLst/>
          </a:prstGeom>
          <a:noFill/>
        </p:spPr>
        <p:txBody>
          <a:bodyPr wrap="none" rtlCol="0">
            <a:spAutoFit/>
          </a:bodyPr>
          <a:lstStyle/>
          <a:p>
            <a:r>
              <a:rPr lang="en-US" sz="3600" dirty="0"/>
              <a:t>August 2009</a:t>
            </a:r>
          </a:p>
          <a:p>
            <a:r>
              <a:rPr lang="en-US" sz="2400" dirty="0"/>
              <a:t>Texas Tech University</a:t>
            </a:r>
          </a:p>
          <a:p>
            <a:r>
              <a:rPr lang="en-US" dirty="0"/>
              <a:t>William D. Lawson</a:t>
            </a:r>
          </a:p>
          <a:p>
            <a:r>
              <a:rPr lang="en-US" dirty="0"/>
              <a:t>Timothy A. Wood</a:t>
            </a:r>
          </a:p>
          <a:p>
            <a:r>
              <a:rPr lang="en-US" dirty="0"/>
              <a:t>Charles D. Newhouse</a:t>
            </a:r>
          </a:p>
          <a:p>
            <a:r>
              <a:rPr lang="en-US" dirty="0" err="1"/>
              <a:t>Priyantha</a:t>
            </a:r>
            <a:r>
              <a:rPr lang="en-US" dirty="0"/>
              <a:t> W. </a:t>
            </a:r>
            <a:r>
              <a:rPr lang="en-US" dirty="0" err="1"/>
              <a:t>Jayawickrama</a:t>
            </a:r>
            <a:endParaRPr lang="en-US" dirty="0"/>
          </a:p>
          <a:p>
            <a:endParaRPr lang="en-US" sz="2400" dirty="0"/>
          </a:p>
        </p:txBody>
      </p:sp>
      <p:sp>
        <p:nvSpPr>
          <p:cNvPr id="5" name="TextBox 4"/>
          <p:cNvSpPr txBox="1"/>
          <p:nvPr/>
        </p:nvSpPr>
        <p:spPr>
          <a:xfrm>
            <a:off x="685800" y="6488668"/>
            <a:ext cx="5863528" cy="369332"/>
          </a:xfrm>
          <a:prstGeom prst="rect">
            <a:avLst/>
          </a:prstGeom>
          <a:noFill/>
        </p:spPr>
        <p:txBody>
          <a:bodyPr wrap="none" rtlCol="0">
            <a:spAutoFit/>
          </a:bodyPr>
          <a:lstStyle/>
          <a:p>
            <a:r>
              <a:rPr lang="en-US" dirty="0"/>
              <a:t>SSHB – Standard Specification for Highway Bridges, 2002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0" y="4763"/>
            <a:ext cx="9191625" cy="6848475"/>
          </a:xfrm>
          <a:prstGeom prst="rect">
            <a:avLst/>
          </a:prstGeom>
          <a:noFill/>
          <a:ln w="9525">
            <a:noFill/>
            <a:miter lim="800000"/>
            <a:headEnd/>
            <a:tailEnd/>
          </a:ln>
        </p:spPr>
      </p:pic>
      <p:sp>
        <p:nvSpPr>
          <p:cNvPr id="2" name="Rectangle 1"/>
          <p:cNvSpPr/>
          <p:nvPr/>
        </p:nvSpPr>
        <p:spPr>
          <a:xfrm>
            <a:off x="914400" y="1905000"/>
            <a:ext cx="28194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012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09600" y="1905000"/>
            <a:ext cx="7558100" cy="3962400"/>
          </a:xfrm>
          <a:prstGeom prst="rect">
            <a:avLst/>
          </a:prstGeom>
          <a:noFill/>
          <a:ln w="9525">
            <a:noFill/>
            <a:miter lim="800000"/>
            <a:headEnd/>
            <a:tailEnd/>
          </a:ln>
        </p:spPr>
      </p:pic>
      <p:sp>
        <p:nvSpPr>
          <p:cNvPr id="5" name="TextBox 4"/>
          <p:cNvSpPr txBox="1"/>
          <p:nvPr/>
        </p:nvSpPr>
        <p:spPr>
          <a:xfrm>
            <a:off x="152400" y="6172200"/>
            <a:ext cx="8463535" cy="276999"/>
          </a:xfrm>
          <a:prstGeom prst="rect">
            <a:avLst/>
          </a:prstGeom>
          <a:noFill/>
        </p:spPr>
        <p:txBody>
          <a:bodyPr wrap="none" rtlCol="0">
            <a:spAutoFit/>
          </a:bodyPr>
          <a:lstStyle/>
          <a:p>
            <a:r>
              <a:rPr lang="en-US" sz="1200" dirty="0"/>
              <a:t>http://www.depts.ttu.edu/techmrtweb/Reports/Complete%20Reports/TxDOT%200-5849%20Research%20ReportFINAL.pdf</a:t>
            </a:r>
          </a:p>
        </p:txBody>
      </p:sp>
      <p:sp>
        <p:nvSpPr>
          <p:cNvPr id="6" name="TextBox 5"/>
          <p:cNvSpPr txBox="1"/>
          <p:nvPr/>
        </p:nvSpPr>
        <p:spPr>
          <a:xfrm>
            <a:off x="304800" y="304800"/>
            <a:ext cx="8797152" cy="923330"/>
          </a:xfrm>
          <a:prstGeom prst="rect">
            <a:avLst/>
          </a:prstGeom>
          <a:noFill/>
        </p:spPr>
        <p:txBody>
          <a:bodyPr wrap="none" rtlCol="0">
            <a:spAutoFit/>
          </a:bodyPr>
          <a:lstStyle/>
          <a:p>
            <a:r>
              <a:rPr lang="en-US" dirty="0"/>
              <a:t>“Evaluating Existing Culverts for Load Capacity Allowing for Soil Structure Interaction”</a:t>
            </a:r>
          </a:p>
          <a:p>
            <a:r>
              <a:rPr lang="en-US" dirty="0"/>
              <a:t>Texas Tech University; William D. Lawson, Timothy A. Wood, Charles D. Newhouse, </a:t>
            </a:r>
          </a:p>
          <a:p>
            <a:r>
              <a:rPr lang="en-US" dirty="0" err="1"/>
              <a:t>Priyantha</a:t>
            </a:r>
            <a:r>
              <a:rPr lang="en-US" dirty="0"/>
              <a:t> W. </a:t>
            </a:r>
            <a:r>
              <a:rPr lang="en-US" dirty="0" err="1"/>
              <a:t>Jayawickrama</a:t>
            </a:r>
            <a:endParaRPr lang="en-US" dirty="0"/>
          </a:p>
        </p:txBody>
      </p:sp>
    </p:spTree>
    <p:extLst>
      <p:ext uri="{BB962C8B-B14F-4D97-AF65-F5344CB8AC3E}">
        <p14:creationId xmlns:p14="http://schemas.microsoft.com/office/powerpoint/2010/main" val="306254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Rating Pipe?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929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Load Rating with the Indirect Design Method?</a:t>
            </a:r>
          </a:p>
        </p:txBody>
      </p:sp>
      <p:sp>
        <p:nvSpPr>
          <p:cNvPr id="5" name="TextBox 4"/>
          <p:cNvSpPr txBox="1"/>
          <p:nvPr/>
        </p:nvSpPr>
        <p:spPr>
          <a:xfrm>
            <a:off x="1152096" y="3483494"/>
            <a:ext cx="1334020" cy="461665"/>
          </a:xfrm>
          <a:prstGeom prst="rect">
            <a:avLst/>
          </a:prstGeom>
          <a:noFill/>
        </p:spPr>
        <p:txBody>
          <a:bodyPr wrap="none" rtlCol="0">
            <a:spAutoFit/>
          </a:bodyPr>
          <a:lstStyle/>
          <a:p>
            <a:r>
              <a:rPr lang="en-US" sz="2400" dirty="0"/>
              <a:t>INVRF =</a:t>
            </a:r>
          </a:p>
        </p:txBody>
      </p:sp>
      <p:sp>
        <p:nvSpPr>
          <p:cNvPr id="6" name="TextBox 5"/>
          <p:cNvSpPr txBox="1"/>
          <p:nvPr/>
        </p:nvSpPr>
        <p:spPr>
          <a:xfrm>
            <a:off x="2771775" y="2895600"/>
            <a:ext cx="819263" cy="461665"/>
          </a:xfrm>
          <a:prstGeom prst="rect">
            <a:avLst/>
          </a:prstGeom>
          <a:noFill/>
        </p:spPr>
        <p:txBody>
          <a:bodyPr wrap="none" rtlCol="0">
            <a:spAutoFit/>
          </a:bodyPr>
          <a:lstStyle/>
          <a:p>
            <a:r>
              <a:rPr lang="en-US" sz="2400" dirty="0" err="1"/>
              <a:t>D</a:t>
            </a:r>
            <a:r>
              <a:rPr lang="en-US" sz="2400" baseline="-25000" dirty="0" err="1"/>
              <a:t>ult</a:t>
            </a:r>
            <a:r>
              <a:rPr lang="en-US" sz="2400" baseline="-25000" dirty="0"/>
              <a:t> </a:t>
            </a:r>
            <a:r>
              <a:rPr lang="en-US" sz="2400" dirty="0"/>
              <a:t>-</a:t>
            </a:r>
            <a:endParaRPr lang="en-US" sz="2400" baseline="-25000" dirty="0"/>
          </a:p>
        </p:txBody>
      </p:sp>
      <p:sp>
        <p:nvSpPr>
          <p:cNvPr id="7" name="TextBox 6"/>
          <p:cNvSpPr txBox="1"/>
          <p:nvPr/>
        </p:nvSpPr>
        <p:spPr>
          <a:xfrm>
            <a:off x="3885793" y="2513999"/>
            <a:ext cx="963084" cy="461665"/>
          </a:xfrm>
          <a:prstGeom prst="rect">
            <a:avLst/>
          </a:prstGeom>
          <a:noFill/>
        </p:spPr>
        <p:txBody>
          <a:bodyPr wrap="none" rtlCol="0">
            <a:spAutoFit/>
          </a:bodyPr>
          <a:lstStyle/>
          <a:p>
            <a:r>
              <a:rPr lang="en-US" sz="2400" dirty="0"/>
              <a:t>1.3 W</a:t>
            </a:r>
            <a:r>
              <a:rPr lang="en-US" sz="2400" baseline="-25000" dirty="0"/>
              <a:t>e</a:t>
            </a:r>
          </a:p>
        </p:txBody>
      </p:sp>
      <p:cxnSp>
        <p:nvCxnSpPr>
          <p:cNvPr id="9" name="Straight Connector 8"/>
          <p:cNvCxnSpPr/>
          <p:nvPr/>
        </p:nvCxnSpPr>
        <p:spPr>
          <a:xfrm>
            <a:off x="3972577" y="3035808"/>
            <a:ext cx="876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46007" y="3035808"/>
            <a:ext cx="529440" cy="461665"/>
          </a:xfrm>
          <a:prstGeom prst="rect">
            <a:avLst/>
          </a:prstGeom>
          <a:noFill/>
        </p:spPr>
        <p:txBody>
          <a:bodyPr wrap="none" rtlCol="0">
            <a:spAutoFit/>
          </a:bodyPr>
          <a:lstStyle/>
          <a:p>
            <a:r>
              <a:rPr lang="en-US" sz="2400" dirty="0" err="1"/>
              <a:t>B</a:t>
            </a:r>
            <a:r>
              <a:rPr lang="en-US" sz="2400" baseline="-25000" dirty="0" err="1"/>
              <a:t>fe</a:t>
            </a:r>
            <a:endParaRPr lang="en-US" sz="2400" baseline="-25000" dirty="0"/>
          </a:p>
        </p:txBody>
      </p:sp>
      <p:sp>
        <p:nvSpPr>
          <p:cNvPr id="11" name="TextBox 10"/>
          <p:cNvSpPr txBox="1"/>
          <p:nvPr/>
        </p:nvSpPr>
        <p:spPr>
          <a:xfrm>
            <a:off x="3436721" y="2466123"/>
            <a:ext cx="524503" cy="1200329"/>
          </a:xfrm>
          <a:prstGeom prst="rect">
            <a:avLst/>
          </a:prstGeom>
          <a:noFill/>
        </p:spPr>
        <p:txBody>
          <a:bodyPr wrap="none" rtlCol="0">
            <a:spAutoFit/>
          </a:bodyPr>
          <a:lstStyle/>
          <a:p>
            <a:r>
              <a:rPr lang="en-US" sz="7200" dirty="0"/>
              <a:t>(</a:t>
            </a:r>
          </a:p>
        </p:txBody>
      </p:sp>
      <p:sp>
        <p:nvSpPr>
          <p:cNvPr id="12" name="TextBox 11"/>
          <p:cNvSpPr txBox="1"/>
          <p:nvPr/>
        </p:nvSpPr>
        <p:spPr>
          <a:xfrm>
            <a:off x="5281379" y="2513999"/>
            <a:ext cx="975267" cy="461665"/>
          </a:xfrm>
          <a:prstGeom prst="rect">
            <a:avLst/>
          </a:prstGeom>
          <a:noFill/>
        </p:spPr>
        <p:txBody>
          <a:bodyPr wrap="none" rtlCol="0">
            <a:spAutoFit/>
          </a:bodyPr>
          <a:lstStyle/>
          <a:p>
            <a:r>
              <a:rPr lang="en-US" sz="2400" dirty="0"/>
              <a:t>1.0 </a:t>
            </a:r>
            <a:r>
              <a:rPr lang="en-US" sz="2400" dirty="0" err="1"/>
              <a:t>W</a:t>
            </a:r>
            <a:r>
              <a:rPr lang="en-US" sz="2400" baseline="-25000" dirty="0" err="1"/>
              <a:t>f</a:t>
            </a:r>
            <a:endParaRPr lang="en-US" sz="2400" baseline="-25000" dirty="0"/>
          </a:p>
        </p:txBody>
      </p:sp>
      <p:cxnSp>
        <p:nvCxnSpPr>
          <p:cNvPr id="13" name="Straight Connector 12"/>
          <p:cNvCxnSpPr/>
          <p:nvPr/>
        </p:nvCxnSpPr>
        <p:spPr>
          <a:xfrm>
            <a:off x="5368163" y="3035808"/>
            <a:ext cx="876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41593" y="3035808"/>
            <a:ext cx="529440" cy="461665"/>
          </a:xfrm>
          <a:prstGeom prst="rect">
            <a:avLst/>
          </a:prstGeom>
          <a:noFill/>
        </p:spPr>
        <p:txBody>
          <a:bodyPr wrap="none" rtlCol="0">
            <a:spAutoFit/>
          </a:bodyPr>
          <a:lstStyle/>
          <a:p>
            <a:r>
              <a:rPr lang="en-US" sz="2400" dirty="0" err="1"/>
              <a:t>B</a:t>
            </a:r>
            <a:r>
              <a:rPr lang="en-US" sz="2400" baseline="-25000" dirty="0" err="1"/>
              <a:t>fe</a:t>
            </a:r>
            <a:endParaRPr lang="en-US" sz="2400" baseline="-25000" dirty="0"/>
          </a:p>
        </p:txBody>
      </p:sp>
      <p:sp>
        <p:nvSpPr>
          <p:cNvPr id="15" name="TextBox 14"/>
          <p:cNvSpPr txBox="1"/>
          <p:nvPr/>
        </p:nvSpPr>
        <p:spPr>
          <a:xfrm>
            <a:off x="4911829" y="2804975"/>
            <a:ext cx="354584" cy="461665"/>
          </a:xfrm>
          <a:prstGeom prst="rect">
            <a:avLst/>
          </a:prstGeom>
          <a:noFill/>
        </p:spPr>
        <p:txBody>
          <a:bodyPr wrap="none" rtlCol="0">
            <a:spAutoFit/>
          </a:bodyPr>
          <a:lstStyle/>
          <a:p>
            <a:r>
              <a:rPr lang="en-US" sz="2400" dirty="0"/>
              <a:t>+</a:t>
            </a:r>
          </a:p>
        </p:txBody>
      </p:sp>
      <p:sp>
        <p:nvSpPr>
          <p:cNvPr id="16" name="TextBox 15"/>
          <p:cNvSpPr txBox="1"/>
          <p:nvPr/>
        </p:nvSpPr>
        <p:spPr>
          <a:xfrm>
            <a:off x="6170741" y="2435642"/>
            <a:ext cx="524503" cy="1200329"/>
          </a:xfrm>
          <a:prstGeom prst="rect">
            <a:avLst/>
          </a:prstGeom>
          <a:noFill/>
        </p:spPr>
        <p:txBody>
          <a:bodyPr wrap="none" rtlCol="0">
            <a:spAutoFit/>
          </a:bodyPr>
          <a:lstStyle/>
          <a:p>
            <a:r>
              <a:rPr lang="en-US" sz="7200" dirty="0"/>
              <a:t>)</a:t>
            </a:r>
          </a:p>
        </p:txBody>
      </p:sp>
      <p:cxnSp>
        <p:nvCxnSpPr>
          <p:cNvPr id="18" name="Straight Connector 17"/>
          <p:cNvCxnSpPr>
            <a:cxnSpLocks/>
          </p:cNvCxnSpPr>
          <p:nvPr/>
        </p:nvCxnSpPr>
        <p:spPr>
          <a:xfrm flipV="1">
            <a:off x="2741295" y="3714327"/>
            <a:ext cx="4470161" cy="30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92313" y="3792430"/>
            <a:ext cx="1382430" cy="461665"/>
          </a:xfrm>
          <a:prstGeom prst="rect">
            <a:avLst/>
          </a:prstGeom>
          <a:noFill/>
        </p:spPr>
        <p:txBody>
          <a:bodyPr wrap="none" rtlCol="0">
            <a:spAutoFit/>
          </a:bodyPr>
          <a:lstStyle/>
          <a:p>
            <a:r>
              <a:rPr lang="en-US" sz="2400" dirty="0"/>
              <a:t>(1.75 )W</a:t>
            </a:r>
            <a:r>
              <a:rPr lang="en-US" sz="2400" baseline="-25000" dirty="0"/>
              <a:t>L</a:t>
            </a:r>
          </a:p>
        </p:txBody>
      </p:sp>
      <p:cxnSp>
        <p:nvCxnSpPr>
          <p:cNvPr id="22" name="Straight Connector 21"/>
          <p:cNvCxnSpPr>
            <a:cxnSpLocks/>
          </p:cNvCxnSpPr>
          <p:nvPr/>
        </p:nvCxnSpPr>
        <p:spPr>
          <a:xfrm flipV="1">
            <a:off x="3940797" y="4236136"/>
            <a:ext cx="2033946" cy="17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1884" y="4285486"/>
            <a:ext cx="1279709" cy="461665"/>
          </a:xfrm>
          <a:prstGeom prst="rect">
            <a:avLst/>
          </a:prstGeom>
          <a:noFill/>
        </p:spPr>
        <p:txBody>
          <a:bodyPr wrap="none" rtlCol="0">
            <a:spAutoFit/>
          </a:bodyPr>
          <a:lstStyle/>
          <a:p>
            <a:r>
              <a:rPr lang="en-US" sz="2400" dirty="0" err="1"/>
              <a:t>B</a:t>
            </a:r>
            <a:r>
              <a:rPr lang="en-US" sz="2400" baseline="-25000" dirty="0" err="1"/>
              <a:t>fLL</a:t>
            </a:r>
            <a:r>
              <a:rPr lang="en-US" sz="2400" dirty="0"/>
              <a:t> * ID</a:t>
            </a:r>
            <a:endParaRPr lang="en-US" sz="2400" baseline="-25000" dirty="0"/>
          </a:p>
        </p:txBody>
      </p:sp>
      <p:sp>
        <p:nvSpPr>
          <p:cNvPr id="28" name="TextBox 27"/>
          <p:cNvSpPr txBox="1"/>
          <p:nvPr/>
        </p:nvSpPr>
        <p:spPr>
          <a:xfrm>
            <a:off x="5846530" y="3666452"/>
            <a:ext cx="524503" cy="1200329"/>
          </a:xfrm>
          <a:prstGeom prst="rect">
            <a:avLst/>
          </a:prstGeom>
          <a:noFill/>
        </p:spPr>
        <p:txBody>
          <a:bodyPr wrap="none" rtlCol="0">
            <a:spAutoFit/>
          </a:bodyPr>
          <a:lstStyle/>
          <a:p>
            <a:r>
              <a:rPr lang="en-US" sz="7200" dirty="0"/>
              <a:t>)</a:t>
            </a:r>
          </a:p>
        </p:txBody>
      </p:sp>
      <p:sp>
        <p:nvSpPr>
          <p:cNvPr id="29" name="TextBox 28"/>
          <p:cNvSpPr txBox="1"/>
          <p:nvPr/>
        </p:nvSpPr>
        <p:spPr>
          <a:xfrm>
            <a:off x="6865162" y="2538613"/>
            <a:ext cx="280846" cy="461665"/>
          </a:xfrm>
          <a:prstGeom prst="rect">
            <a:avLst/>
          </a:prstGeom>
          <a:noFill/>
        </p:spPr>
        <p:txBody>
          <a:bodyPr wrap="none" rtlCol="0">
            <a:spAutoFit/>
          </a:bodyPr>
          <a:lstStyle/>
          <a:p>
            <a:r>
              <a:rPr lang="en-US" sz="2400" dirty="0"/>
              <a:t>1</a:t>
            </a:r>
          </a:p>
        </p:txBody>
      </p:sp>
      <p:sp>
        <p:nvSpPr>
          <p:cNvPr id="30" name="TextBox 29"/>
          <p:cNvSpPr txBox="1"/>
          <p:nvPr/>
        </p:nvSpPr>
        <p:spPr>
          <a:xfrm>
            <a:off x="6764472" y="3078634"/>
            <a:ext cx="519694" cy="461665"/>
          </a:xfrm>
          <a:prstGeom prst="rect">
            <a:avLst/>
          </a:prstGeom>
          <a:noFill/>
        </p:spPr>
        <p:txBody>
          <a:bodyPr wrap="none" rtlCol="0">
            <a:spAutoFit/>
          </a:bodyPr>
          <a:lstStyle/>
          <a:p>
            <a:r>
              <a:rPr lang="en-US" sz="2400" dirty="0"/>
              <a:t>ID</a:t>
            </a:r>
          </a:p>
        </p:txBody>
      </p:sp>
      <p:cxnSp>
        <p:nvCxnSpPr>
          <p:cNvPr id="32" name="Straight Connector 31"/>
          <p:cNvCxnSpPr/>
          <p:nvPr/>
        </p:nvCxnSpPr>
        <p:spPr>
          <a:xfrm>
            <a:off x="6754256" y="303580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507158" y="3650920"/>
            <a:ext cx="524503" cy="1200329"/>
          </a:xfrm>
          <a:prstGeom prst="rect">
            <a:avLst/>
          </a:prstGeom>
        </p:spPr>
        <p:txBody>
          <a:bodyPr wrap="none">
            <a:spAutoFit/>
          </a:bodyPr>
          <a:lstStyle/>
          <a:p>
            <a:r>
              <a:rPr lang="en-US" sz="7200" dirty="0"/>
              <a:t>(</a:t>
            </a:r>
          </a:p>
        </p:txBody>
      </p:sp>
      <p:sp>
        <p:nvSpPr>
          <p:cNvPr id="36" name="TextBox 35"/>
          <p:cNvSpPr txBox="1"/>
          <p:nvPr/>
        </p:nvSpPr>
        <p:spPr>
          <a:xfrm>
            <a:off x="3940797" y="3828304"/>
            <a:ext cx="716863" cy="461665"/>
          </a:xfrm>
          <a:prstGeom prst="rect">
            <a:avLst/>
          </a:prstGeom>
          <a:noFill/>
        </p:spPr>
        <p:txBody>
          <a:bodyPr wrap="none" rtlCol="0">
            <a:spAutoFit/>
          </a:bodyPr>
          <a:lstStyle/>
          <a:p>
            <a:r>
              <a:rPr lang="en-US" sz="2400" dirty="0" err="1"/>
              <a:t>mpf</a:t>
            </a:r>
            <a:endParaRPr lang="en-US" sz="2400" dirty="0"/>
          </a:p>
        </p:txBody>
      </p:sp>
    </p:spTree>
    <p:extLst>
      <p:ext uri="{BB962C8B-B14F-4D97-AF65-F5344CB8AC3E}">
        <p14:creationId xmlns:p14="http://schemas.microsoft.com/office/powerpoint/2010/main" val="420195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
            <a:ext cx="8305800" cy="1143000"/>
          </a:xfrm>
        </p:spPr>
        <p:txBody>
          <a:bodyPr/>
          <a:lstStyle/>
          <a:p>
            <a:r>
              <a:rPr lang="en-US" dirty="0"/>
              <a:t>Condition Factor?</a:t>
            </a:r>
          </a:p>
        </p:txBody>
      </p:sp>
      <p:pic>
        <p:nvPicPr>
          <p:cNvPr id="3" name="Picture 2"/>
          <p:cNvPicPr>
            <a:picLocks noChangeAspect="1"/>
          </p:cNvPicPr>
          <p:nvPr/>
        </p:nvPicPr>
        <p:blipFill>
          <a:blip r:embed="rId3"/>
          <a:stretch>
            <a:fillRect/>
          </a:stretch>
        </p:blipFill>
        <p:spPr>
          <a:xfrm>
            <a:off x="0" y="1295400"/>
            <a:ext cx="5676900" cy="1752600"/>
          </a:xfrm>
          <a:prstGeom prst="rect">
            <a:avLst/>
          </a:prstGeom>
        </p:spPr>
      </p:pic>
      <p:pic>
        <p:nvPicPr>
          <p:cNvPr id="4" name="Picture 3"/>
          <p:cNvPicPr>
            <a:picLocks noChangeAspect="1"/>
          </p:cNvPicPr>
          <p:nvPr/>
        </p:nvPicPr>
        <p:blipFill>
          <a:blip r:embed="rId4"/>
          <a:stretch>
            <a:fillRect/>
          </a:stretch>
        </p:blipFill>
        <p:spPr>
          <a:xfrm>
            <a:off x="3300222" y="3038856"/>
            <a:ext cx="5810250" cy="2124075"/>
          </a:xfrm>
          <a:prstGeom prst="rect">
            <a:avLst/>
          </a:prstGeom>
        </p:spPr>
      </p:pic>
      <p:pic>
        <p:nvPicPr>
          <p:cNvPr id="5" name="Picture 4"/>
          <p:cNvPicPr>
            <a:picLocks noChangeAspect="1"/>
          </p:cNvPicPr>
          <p:nvPr/>
        </p:nvPicPr>
        <p:blipFill>
          <a:blip r:embed="rId5"/>
          <a:stretch>
            <a:fillRect/>
          </a:stretch>
        </p:blipFill>
        <p:spPr>
          <a:xfrm>
            <a:off x="228600" y="3057144"/>
            <a:ext cx="2821197" cy="3677412"/>
          </a:xfrm>
          <a:prstGeom prst="rect">
            <a:avLst/>
          </a:prstGeom>
        </p:spPr>
      </p:pic>
    </p:spTree>
    <p:extLst>
      <p:ext uri="{BB962C8B-B14F-4D97-AF65-F5344CB8AC3E}">
        <p14:creationId xmlns:p14="http://schemas.microsoft.com/office/powerpoint/2010/main" val="175109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Load Rating?</a:t>
            </a:r>
          </a:p>
        </p:txBody>
      </p:sp>
      <p:pic>
        <p:nvPicPr>
          <p:cNvPr id="3" name="Picture 2"/>
          <p:cNvPicPr>
            <a:picLocks noChangeAspect="1"/>
          </p:cNvPicPr>
          <p:nvPr/>
        </p:nvPicPr>
        <p:blipFill>
          <a:blip r:embed="rId3"/>
          <a:stretch>
            <a:fillRect/>
          </a:stretch>
        </p:blipFill>
        <p:spPr>
          <a:xfrm>
            <a:off x="990600" y="1847088"/>
            <a:ext cx="6705600" cy="3902659"/>
          </a:xfrm>
          <a:prstGeom prst="rect">
            <a:avLst/>
          </a:prstGeom>
        </p:spPr>
      </p:pic>
    </p:spTree>
    <p:extLst>
      <p:ext uri="{BB962C8B-B14F-4D97-AF65-F5344CB8AC3E}">
        <p14:creationId xmlns:p14="http://schemas.microsoft.com/office/powerpoint/2010/main" val="67364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297180"/>
            <a:ext cx="8229600" cy="1143000"/>
          </a:xfrm>
        </p:spPr>
        <p:txBody>
          <a:bodyPr/>
          <a:lstStyle/>
          <a:p>
            <a:r>
              <a:rPr lang="en-US" dirty="0"/>
              <a:t>Load Rating of Culverts</a:t>
            </a:r>
          </a:p>
        </p:txBody>
      </p:sp>
      <p:sp>
        <p:nvSpPr>
          <p:cNvPr id="3" name="Content Placeholder 2"/>
          <p:cNvSpPr>
            <a:spLocks noGrp="1"/>
          </p:cNvSpPr>
          <p:nvPr>
            <p:ph idx="1"/>
          </p:nvPr>
        </p:nvSpPr>
        <p:spPr>
          <a:xfrm>
            <a:off x="466344" y="1516379"/>
            <a:ext cx="8229600" cy="1722120"/>
          </a:xfrm>
        </p:spPr>
        <p:txBody>
          <a:bodyPr>
            <a:normAutofit fontScale="92500" lnSpcReduction="20000"/>
          </a:bodyPr>
          <a:lstStyle/>
          <a:p>
            <a:r>
              <a:rPr lang="en-US" dirty="0"/>
              <a:t>Bridge – “It may also include multiple pipes, where the clear distance between openings is less than half of the smaller contiguous opening.”</a:t>
            </a:r>
          </a:p>
          <a:p>
            <a:pPr lvl="1"/>
            <a:r>
              <a:rPr lang="en-US" dirty="0">
                <a:solidFill>
                  <a:srgbClr val="FF0000"/>
                </a:solidFill>
              </a:rPr>
              <a:t>This is being applied to box culverts a lot lately, even before there is knowledge with regards to the specific installation</a:t>
            </a:r>
          </a:p>
        </p:txBody>
      </p:sp>
      <p:sp>
        <p:nvSpPr>
          <p:cNvPr id="4" name="Oval 3"/>
          <p:cNvSpPr/>
          <p:nvPr/>
        </p:nvSpPr>
        <p:spPr>
          <a:xfrm>
            <a:off x="3124200"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4343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4343400"/>
            <a:ext cx="762000" cy="762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4343400"/>
            <a:ext cx="762000" cy="762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524000" y="4038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0" y="4953000"/>
            <a:ext cx="0" cy="76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2200" y="4953000"/>
            <a:ext cx="0" cy="15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4953000"/>
            <a:ext cx="0" cy="76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81600" y="4953000"/>
            <a:ext cx="0" cy="76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10200" y="5334000"/>
            <a:ext cx="762000" cy="0"/>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81600" y="5334000"/>
            <a:ext cx="152400" cy="0"/>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62600" y="5334000"/>
            <a:ext cx="436338" cy="369332"/>
          </a:xfrm>
          <a:prstGeom prst="rect">
            <a:avLst/>
          </a:prstGeom>
          <a:noFill/>
        </p:spPr>
        <p:txBody>
          <a:bodyPr wrap="none" rtlCol="0">
            <a:spAutoFit/>
          </a:bodyPr>
          <a:lstStyle/>
          <a:p>
            <a:r>
              <a:rPr lang="en-US" dirty="0">
                <a:solidFill>
                  <a:schemeClr val="bg1"/>
                </a:solidFill>
              </a:rPr>
              <a:t>ID</a:t>
            </a:r>
          </a:p>
        </p:txBody>
      </p:sp>
      <p:sp>
        <p:nvSpPr>
          <p:cNvPr id="29" name="TextBox 28"/>
          <p:cNvSpPr txBox="1"/>
          <p:nvPr/>
        </p:nvSpPr>
        <p:spPr>
          <a:xfrm>
            <a:off x="5029200" y="5791200"/>
            <a:ext cx="508473" cy="369332"/>
          </a:xfrm>
          <a:prstGeom prst="rect">
            <a:avLst/>
          </a:prstGeom>
          <a:noFill/>
        </p:spPr>
        <p:txBody>
          <a:bodyPr wrap="none" rtlCol="0">
            <a:spAutoFit/>
          </a:bodyPr>
          <a:lstStyle/>
          <a:p>
            <a:r>
              <a:rPr lang="en-US" dirty="0">
                <a:solidFill>
                  <a:schemeClr val="bg1"/>
                </a:solidFill>
              </a:rPr>
              <a:t>CD</a:t>
            </a:r>
          </a:p>
        </p:txBody>
      </p:sp>
      <p:cxnSp>
        <p:nvCxnSpPr>
          <p:cNvPr id="31" name="Straight Connector 30"/>
          <p:cNvCxnSpPr/>
          <p:nvPr/>
        </p:nvCxnSpPr>
        <p:spPr>
          <a:xfrm flipH="1">
            <a:off x="4572000" y="5410200"/>
            <a:ext cx="685800" cy="609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6019800"/>
            <a:ext cx="45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33600" y="4953000"/>
            <a:ext cx="0" cy="15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33600" y="6324600"/>
            <a:ext cx="4038600" cy="0"/>
          </a:xfrm>
          <a:prstGeom prst="line">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76600" y="5867400"/>
            <a:ext cx="999248" cy="369332"/>
          </a:xfrm>
          <a:prstGeom prst="rect">
            <a:avLst/>
          </a:prstGeom>
          <a:noFill/>
        </p:spPr>
        <p:txBody>
          <a:bodyPr wrap="none" rtlCol="0">
            <a:spAutoFit/>
          </a:bodyPr>
          <a:lstStyle/>
          <a:p>
            <a:r>
              <a:rPr lang="en-US" dirty="0">
                <a:solidFill>
                  <a:schemeClr val="bg1"/>
                </a:solidFill>
              </a:rPr>
              <a:t>L </a:t>
            </a:r>
            <a:r>
              <a:rPr lang="en-US" u="sng" dirty="0">
                <a:solidFill>
                  <a:schemeClr val="bg1"/>
                </a:solidFill>
              </a:rPr>
              <a:t>&gt;</a:t>
            </a:r>
            <a:r>
              <a:rPr lang="en-US" dirty="0">
                <a:solidFill>
                  <a:schemeClr val="bg1"/>
                </a:solidFill>
              </a:rPr>
              <a:t> 20 ft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1143000"/>
          </a:xfrm>
        </p:spPr>
        <p:txBody>
          <a:bodyPr>
            <a:normAutofit fontScale="90000"/>
          </a:bodyPr>
          <a:lstStyle/>
          <a:p>
            <a:r>
              <a:rPr lang="en-US" dirty="0"/>
              <a:t>Legislatures only Make Things Worse</a:t>
            </a:r>
          </a:p>
        </p:txBody>
      </p:sp>
      <p:sp>
        <p:nvSpPr>
          <p:cNvPr id="3" name="Content Placeholder 2"/>
          <p:cNvSpPr>
            <a:spLocks noGrp="1"/>
          </p:cNvSpPr>
          <p:nvPr>
            <p:ph idx="1"/>
          </p:nvPr>
        </p:nvSpPr>
        <p:spPr/>
        <p:txBody>
          <a:bodyPr/>
          <a:lstStyle/>
          <a:p>
            <a:r>
              <a:rPr lang="en-US" dirty="0"/>
              <a:t>FAST Act</a:t>
            </a:r>
          </a:p>
          <a:p>
            <a:pPr lvl="1"/>
            <a:r>
              <a:rPr lang="en-US" dirty="0"/>
              <a:t>Allows Exemptions in truck weights for:</a:t>
            </a:r>
          </a:p>
          <a:p>
            <a:pPr lvl="2"/>
            <a:r>
              <a:rPr lang="en-US" dirty="0"/>
              <a:t>Fluid Milk Trucks</a:t>
            </a:r>
          </a:p>
          <a:p>
            <a:pPr lvl="2"/>
            <a:r>
              <a:rPr lang="en-US" dirty="0"/>
              <a:t>Heavy Duty Tow Vehicles</a:t>
            </a:r>
          </a:p>
          <a:p>
            <a:pPr lvl="2"/>
            <a:r>
              <a:rPr lang="en-US" dirty="0"/>
              <a:t>Emergency Vehicles</a:t>
            </a:r>
          </a:p>
          <a:p>
            <a:pPr lvl="2"/>
            <a:r>
              <a:rPr lang="en-US" dirty="0"/>
              <a:t>Trucks that run on natural gas</a:t>
            </a:r>
          </a:p>
          <a:p>
            <a:pPr lvl="1"/>
            <a:r>
              <a:rPr lang="en-US" dirty="0"/>
              <a:t>FHWA estimates that approximately 10% of existing bridges in the nation will need to be posted for weight limits on these vehicles</a:t>
            </a:r>
          </a:p>
          <a:p>
            <a:pPr lvl="2"/>
            <a:r>
              <a:rPr lang="en-US" dirty="0"/>
              <a:t>Separate signs may need to be developed – AASHTO SCOBS, June, 2016</a:t>
            </a:r>
          </a:p>
        </p:txBody>
      </p:sp>
    </p:spTree>
    <p:extLst>
      <p:ext uri="{BB962C8B-B14F-4D97-AF65-F5344CB8AC3E}">
        <p14:creationId xmlns:p14="http://schemas.microsoft.com/office/powerpoint/2010/main" val="861971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Feds have put out the Memo.</a:t>
            </a:r>
          </a:p>
        </p:txBody>
      </p:sp>
      <p:sp>
        <p:nvSpPr>
          <p:cNvPr id="3" name="Content Placeholder 2"/>
          <p:cNvSpPr>
            <a:spLocks noGrp="1"/>
          </p:cNvSpPr>
          <p:nvPr>
            <p:ph idx="1"/>
          </p:nvPr>
        </p:nvSpPr>
        <p:spPr/>
        <p:txBody>
          <a:bodyPr>
            <a:normAutofit lnSpcReduction="10000"/>
          </a:bodyPr>
          <a:lstStyle/>
          <a:p>
            <a:r>
              <a:rPr lang="en-US" dirty="0"/>
              <a:t>November 3, 2016</a:t>
            </a:r>
          </a:p>
          <a:p>
            <a:r>
              <a:rPr lang="en-US" dirty="0"/>
              <a:t>Two Emergency Vehicle Configurations can be used to envelope typical emergency vehicles</a:t>
            </a:r>
          </a:p>
          <a:p>
            <a:pPr lvl="1"/>
            <a:r>
              <a:rPr lang="en-US" dirty="0"/>
              <a:t>EV2</a:t>
            </a:r>
          </a:p>
          <a:p>
            <a:pPr lvl="2"/>
            <a:r>
              <a:rPr lang="en-US" dirty="0"/>
              <a:t>Single Front Axle of 24,000 </a:t>
            </a:r>
            <a:r>
              <a:rPr lang="en-US" dirty="0" err="1"/>
              <a:t>lbs</a:t>
            </a:r>
            <a:endParaRPr lang="en-US" dirty="0"/>
          </a:p>
          <a:p>
            <a:pPr lvl="2"/>
            <a:r>
              <a:rPr lang="en-US" dirty="0"/>
              <a:t>Single Rear Axle of 33,500 </a:t>
            </a:r>
            <a:r>
              <a:rPr lang="en-US" dirty="0" err="1"/>
              <a:t>lbs</a:t>
            </a:r>
            <a:endParaRPr lang="en-US" dirty="0"/>
          </a:p>
          <a:p>
            <a:pPr lvl="2"/>
            <a:r>
              <a:rPr lang="en-US" dirty="0"/>
              <a:t>Wheelbase = 15 </a:t>
            </a:r>
            <a:r>
              <a:rPr lang="en-US" dirty="0" err="1"/>
              <a:t>ft</a:t>
            </a:r>
            <a:endParaRPr lang="en-US" dirty="0"/>
          </a:p>
          <a:p>
            <a:pPr lvl="1"/>
            <a:r>
              <a:rPr lang="en-US" dirty="0"/>
              <a:t>EV3</a:t>
            </a:r>
          </a:p>
          <a:p>
            <a:pPr lvl="2"/>
            <a:r>
              <a:rPr lang="en-US" dirty="0"/>
              <a:t>Front Single Axle of 24,000 </a:t>
            </a:r>
            <a:r>
              <a:rPr lang="en-US" dirty="0" err="1"/>
              <a:t>lbs</a:t>
            </a:r>
            <a:endParaRPr lang="en-US" dirty="0"/>
          </a:p>
          <a:p>
            <a:pPr lvl="2"/>
            <a:r>
              <a:rPr lang="en-US" dirty="0"/>
              <a:t>Rear Tandem Axles spaced 4 feet apart – 31,000 </a:t>
            </a:r>
            <a:r>
              <a:rPr lang="en-US" dirty="0" err="1"/>
              <a:t>lbs</a:t>
            </a:r>
            <a:r>
              <a:rPr lang="en-US" dirty="0"/>
              <a:t> each</a:t>
            </a:r>
          </a:p>
          <a:p>
            <a:pPr lvl="2"/>
            <a:r>
              <a:rPr lang="en-US" dirty="0"/>
              <a:t>Wheelbase = 17 – From center of front axle to Tandem Center</a:t>
            </a:r>
          </a:p>
        </p:txBody>
      </p:sp>
    </p:spTree>
    <p:extLst>
      <p:ext uri="{BB962C8B-B14F-4D97-AF65-F5344CB8AC3E}">
        <p14:creationId xmlns:p14="http://schemas.microsoft.com/office/powerpoint/2010/main" val="422911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Feds have put out the Memo.</a:t>
            </a:r>
          </a:p>
        </p:txBody>
      </p:sp>
      <p:pic>
        <p:nvPicPr>
          <p:cNvPr id="4" name="Content Placeholder 3"/>
          <p:cNvPicPr>
            <a:picLocks noGrp="1" noChangeAspect="1"/>
          </p:cNvPicPr>
          <p:nvPr>
            <p:ph idx="1"/>
          </p:nvPr>
        </p:nvPicPr>
        <p:blipFill>
          <a:blip r:embed="rId3"/>
          <a:stretch>
            <a:fillRect/>
          </a:stretch>
        </p:blipFill>
        <p:spPr>
          <a:xfrm>
            <a:off x="1214437" y="2086769"/>
            <a:ext cx="6715125" cy="4086225"/>
          </a:xfrm>
          <a:prstGeom prst="rect">
            <a:avLst/>
          </a:prstGeom>
        </p:spPr>
      </p:pic>
    </p:spTree>
    <p:extLst>
      <p:ext uri="{BB962C8B-B14F-4D97-AF65-F5344CB8AC3E}">
        <p14:creationId xmlns:p14="http://schemas.microsoft.com/office/powerpoint/2010/main" val="313303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42" y="457200"/>
            <a:ext cx="8702057" cy="1143000"/>
          </a:xfrm>
        </p:spPr>
        <p:txBody>
          <a:bodyPr>
            <a:normAutofit fontScale="90000"/>
          </a:bodyPr>
          <a:lstStyle/>
          <a:p>
            <a:r>
              <a:rPr lang="en-US" dirty="0"/>
              <a:t>NCHRP 700 – A Comparison of AASHTO Bridge Load Rating Methods </a:t>
            </a:r>
          </a:p>
        </p:txBody>
      </p:sp>
      <p:pic>
        <p:nvPicPr>
          <p:cNvPr id="71682" name="Picture 2"/>
          <p:cNvPicPr>
            <a:picLocks noChangeAspect="1" noChangeArrowheads="1"/>
          </p:cNvPicPr>
          <p:nvPr/>
        </p:nvPicPr>
        <p:blipFill>
          <a:blip r:embed="rId3" cstate="print"/>
          <a:srcRect/>
          <a:stretch>
            <a:fillRect/>
          </a:stretch>
        </p:blipFill>
        <p:spPr bwMode="auto">
          <a:xfrm>
            <a:off x="783875" y="1600200"/>
            <a:ext cx="6531326" cy="4597393"/>
          </a:xfrm>
          <a:prstGeom prst="rect">
            <a:avLst/>
          </a:prstGeom>
          <a:noFill/>
          <a:ln w="9525">
            <a:noFill/>
            <a:miter lim="800000"/>
            <a:headEnd/>
            <a:tailEnd/>
          </a:ln>
        </p:spPr>
      </p:pic>
      <p:sp>
        <p:nvSpPr>
          <p:cNvPr id="2" name="TextBox 1"/>
          <p:cNvSpPr txBox="1"/>
          <p:nvPr/>
        </p:nvSpPr>
        <p:spPr>
          <a:xfrm>
            <a:off x="1981200" y="6324600"/>
            <a:ext cx="4350293" cy="369332"/>
          </a:xfrm>
          <a:prstGeom prst="rect">
            <a:avLst/>
          </a:prstGeom>
          <a:noFill/>
        </p:spPr>
        <p:txBody>
          <a:bodyPr wrap="none" rtlCol="0">
            <a:spAutoFit/>
          </a:bodyPr>
          <a:lstStyle/>
          <a:p>
            <a:r>
              <a:rPr lang="en-US" dirty="0"/>
              <a:t>Unique Vehicle Combinations Considered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Loads</a:t>
            </a:r>
          </a:p>
        </p:txBody>
      </p:sp>
      <p:sp>
        <p:nvSpPr>
          <p:cNvPr id="3" name="Content Placeholder 2"/>
          <p:cNvSpPr>
            <a:spLocks noGrp="1"/>
          </p:cNvSpPr>
          <p:nvPr>
            <p:ph idx="1"/>
          </p:nvPr>
        </p:nvSpPr>
        <p:spPr>
          <a:xfrm>
            <a:off x="457200" y="1935480"/>
            <a:ext cx="8229600" cy="1798320"/>
          </a:xfrm>
        </p:spPr>
        <p:txBody>
          <a:bodyPr/>
          <a:lstStyle/>
          <a:p>
            <a:r>
              <a:rPr lang="en-US" dirty="0"/>
              <a:t>Legal Load</a:t>
            </a:r>
          </a:p>
          <a:p>
            <a:pPr lvl="1"/>
            <a:r>
              <a:rPr lang="en-US" dirty="0"/>
              <a:t>This second level rating provides a single safe load capacity (for a given truck configuration) applicable to AASHTO and State Legal Loads.</a:t>
            </a:r>
          </a:p>
          <a:p>
            <a:pPr marL="0" indent="0">
              <a:buNone/>
            </a:pPr>
            <a:endParaRPr lang="en-US" dirty="0"/>
          </a:p>
        </p:txBody>
      </p:sp>
      <p:pic>
        <p:nvPicPr>
          <p:cNvPr id="4" name="Picture 3"/>
          <p:cNvPicPr>
            <a:picLocks noChangeAspect="1"/>
          </p:cNvPicPr>
          <p:nvPr/>
        </p:nvPicPr>
        <p:blipFill>
          <a:blip r:embed="rId3"/>
          <a:stretch>
            <a:fillRect/>
          </a:stretch>
        </p:blipFill>
        <p:spPr>
          <a:xfrm>
            <a:off x="152400" y="3764280"/>
            <a:ext cx="5953125" cy="2952750"/>
          </a:xfrm>
          <a:prstGeom prst="rect">
            <a:avLst/>
          </a:prstGeom>
        </p:spPr>
      </p:pic>
      <p:pic>
        <p:nvPicPr>
          <p:cNvPr id="5" name="Picture 4"/>
          <p:cNvPicPr>
            <a:picLocks noChangeAspect="1"/>
          </p:cNvPicPr>
          <p:nvPr/>
        </p:nvPicPr>
        <p:blipFill>
          <a:blip r:embed="rId4"/>
          <a:stretch>
            <a:fillRect/>
          </a:stretch>
        </p:blipFill>
        <p:spPr>
          <a:xfrm>
            <a:off x="6781800" y="3429000"/>
            <a:ext cx="1724025" cy="3143250"/>
          </a:xfrm>
          <a:prstGeom prst="rect">
            <a:avLst/>
          </a:prstGeom>
        </p:spPr>
      </p:pic>
    </p:spTree>
    <p:extLst>
      <p:ext uri="{BB962C8B-B14F-4D97-AF65-F5344CB8AC3E}">
        <p14:creationId xmlns:p14="http://schemas.microsoft.com/office/powerpoint/2010/main" val="2797447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State Legal Loads</a:t>
            </a:r>
          </a:p>
        </p:txBody>
      </p:sp>
      <p:sp>
        <p:nvSpPr>
          <p:cNvPr id="3" name="Content Placeholder 2"/>
          <p:cNvSpPr>
            <a:spLocks noGrp="1"/>
          </p:cNvSpPr>
          <p:nvPr>
            <p:ph idx="1"/>
          </p:nvPr>
        </p:nvSpPr>
        <p:spPr>
          <a:xfrm>
            <a:off x="381000" y="1143000"/>
            <a:ext cx="8229600" cy="4389120"/>
          </a:xfrm>
        </p:spPr>
        <p:txBody>
          <a:bodyPr/>
          <a:lstStyle/>
          <a:p>
            <a:r>
              <a:rPr lang="en-US" dirty="0"/>
              <a:t>“Michigan legal loads are greater than the AASHTO legal loads that were used in the development of the AASHTO Standard Specifications for Highway Bridges and LRFD Codes.”</a:t>
            </a:r>
          </a:p>
        </p:txBody>
      </p:sp>
      <p:pic>
        <p:nvPicPr>
          <p:cNvPr id="5" name="Picture 4"/>
          <p:cNvPicPr>
            <a:picLocks noChangeAspect="1"/>
          </p:cNvPicPr>
          <p:nvPr/>
        </p:nvPicPr>
        <p:blipFill>
          <a:blip r:embed="rId3"/>
          <a:stretch>
            <a:fillRect/>
          </a:stretch>
        </p:blipFill>
        <p:spPr>
          <a:xfrm>
            <a:off x="5392062" y="2499551"/>
            <a:ext cx="3294738" cy="4358449"/>
          </a:xfrm>
          <a:prstGeom prst="rect">
            <a:avLst/>
          </a:prstGeom>
        </p:spPr>
      </p:pic>
    </p:spTree>
    <p:extLst>
      <p:ext uri="{BB962C8B-B14F-4D97-AF65-F5344CB8AC3E}">
        <p14:creationId xmlns:p14="http://schemas.microsoft.com/office/powerpoint/2010/main" val="233301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Legal Loads</a:t>
            </a:r>
          </a:p>
        </p:txBody>
      </p:sp>
      <p:sp>
        <p:nvSpPr>
          <p:cNvPr id="3" name="Content Placeholder 2"/>
          <p:cNvSpPr>
            <a:spLocks noGrp="1"/>
          </p:cNvSpPr>
          <p:nvPr>
            <p:ph idx="1"/>
          </p:nvPr>
        </p:nvSpPr>
        <p:spPr/>
        <p:txBody>
          <a:bodyPr/>
          <a:lstStyle/>
          <a:p>
            <a:r>
              <a:rPr lang="en-US" dirty="0"/>
              <a:t>“The operational ratings used by MDOT can be separated into 3 categories: Federal Ratings, Michigan Legal Loads and Overload Classification.  In general, the Federal Ratings are for informational purposes only in order to provide FHWA with a common reference point for comparing structures within a state and across the country, and do not directly measure the operational capacity of a structure in Michigan ”</a:t>
            </a:r>
          </a:p>
        </p:txBody>
      </p:sp>
    </p:spTree>
    <p:extLst>
      <p:ext uri="{BB962C8B-B14F-4D97-AF65-F5344CB8AC3E}">
        <p14:creationId xmlns:p14="http://schemas.microsoft.com/office/powerpoint/2010/main" val="350773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52400"/>
            <a:ext cx="8229600" cy="1143000"/>
          </a:xfrm>
        </p:spPr>
        <p:txBody>
          <a:bodyPr/>
          <a:lstStyle/>
          <a:p>
            <a:r>
              <a:rPr lang="en-US" dirty="0"/>
              <a:t>Loads</a:t>
            </a:r>
          </a:p>
        </p:txBody>
      </p:sp>
      <p:sp>
        <p:nvSpPr>
          <p:cNvPr id="3" name="Content Placeholder 2"/>
          <p:cNvSpPr>
            <a:spLocks noGrp="1"/>
          </p:cNvSpPr>
          <p:nvPr>
            <p:ph idx="1"/>
          </p:nvPr>
        </p:nvSpPr>
        <p:spPr>
          <a:xfrm>
            <a:off x="448056" y="1295400"/>
            <a:ext cx="8229600" cy="2971800"/>
          </a:xfrm>
        </p:spPr>
        <p:txBody>
          <a:bodyPr/>
          <a:lstStyle/>
          <a:p>
            <a:r>
              <a:rPr lang="en-US" dirty="0"/>
              <a:t>Specialized Hauling Vehicle</a:t>
            </a:r>
          </a:p>
          <a:p>
            <a:pPr lvl="1"/>
            <a:r>
              <a:rPr lang="en-US" dirty="0"/>
              <a:t>“Closely spaced multi-axle single unit trucks introduced by the trucking industry in the last decade”</a:t>
            </a:r>
          </a:p>
          <a:p>
            <a:pPr lvl="2"/>
            <a:r>
              <a:rPr lang="en-US" dirty="0"/>
              <a:t>Dump trucks, construction vehicles, solid waste trucks</a:t>
            </a:r>
          </a:p>
          <a:p>
            <a:pPr lvl="2"/>
            <a:r>
              <a:rPr lang="en-US" dirty="0"/>
              <a:t>Typically have 4 to 7 axles</a:t>
            </a:r>
          </a:p>
          <a:p>
            <a:pPr lvl="2"/>
            <a:r>
              <a:rPr lang="en-US" dirty="0"/>
              <a:t>Gross Weight </a:t>
            </a:r>
            <a:r>
              <a:rPr lang="en-US" u="sng" dirty="0"/>
              <a:t>&lt;</a:t>
            </a:r>
            <a:r>
              <a:rPr lang="en-US" dirty="0"/>
              <a:t> 80,000 </a:t>
            </a:r>
            <a:r>
              <a:rPr lang="en-US" dirty="0" err="1"/>
              <a:t>lbs</a:t>
            </a:r>
            <a:r>
              <a:rPr lang="en-US" dirty="0"/>
              <a:t>; single axle </a:t>
            </a:r>
            <a:r>
              <a:rPr lang="en-US" u="sng" dirty="0"/>
              <a:t>&lt;</a:t>
            </a:r>
            <a:r>
              <a:rPr lang="en-US" dirty="0"/>
              <a:t> 20,000 </a:t>
            </a:r>
            <a:r>
              <a:rPr lang="en-US" dirty="0" err="1"/>
              <a:t>lbs</a:t>
            </a:r>
            <a:r>
              <a:rPr lang="en-US" dirty="0"/>
              <a:t>; tandem axle </a:t>
            </a:r>
            <a:r>
              <a:rPr lang="en-US" u="sng" dirty="0"/>
              <a:t>&lt;</a:t>
            </a:r>
            <a:r>
              <a:rPr lang="en-US" dirty="0"/>
              <a:t> 34,000 </a:t>
            </a:r>
            <a:r>
              <a:rPr lang="en-US" dirty="0" err="1"/>
              <a:t>lbs</a:t>
            </a:r>
            <a:endParaRPr lang="en-US" dirty="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895856" y="4205287"/>
            <a:ext cx="5334000" cy="2409825"/>
          </a:xfrm>
          <a:prstGeom prst="rect">
            <a:avLst/>
          </a:prstGeom>
        </p:spPr>
      </p:pic>
    </p:spTree>
    <p:extLst>
      <p:ext uri="{BB962C8B-B14F-4D97-AF65-F5344CB8AC3E}">
        <p14:creationId xmlns:p14="http://schemas.microsoft.com/office/powerpoint/2010/main" val="3245334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95275" y="304800"/>
            <a:ext cx="8391525" cy="6200775"/>
          </a:xfrm>
          <a:prstGeom prst="rect">
            <a:avLst/>
          </a:prstGeom>
        </p:spPr>
      </p:pic>
    </p:spTree>
    <p:extLst>
      <p:ext uri="{BB962C8B-B14F-4D97-AF65-F5344CB8AC3E}">
        <p14:creationId xmlns:p14="http://schemas.microsoft.com/office/powerpoint/2010/main" val="335065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a:t>Loads</a:t>
            </a:r>
          </a:p>
        </p:txBody>
      </p:sp>
      <p:sp>
        <p:nvSpPr>
          <p:cNvPr id="3" name="Content Placeholder 2"/>
          <p:cNvSpPr>
            <a:spLocks noGrp="1"/>
          </p:cNvSpPr>
          <p:nvPr>
            <p:ph idx="1"/>
          </p:nvPr>
        </p:nvSpPr>
        <p:spPr>
          <a:xfrm>
            <a:off x="304800" y="1143000"/>
            <a:ext cx="8229600" cy="1798320"/>
          </a:xfrm>
        </p:spPr>
        <p:txBody>
          <a:bodyPr>
            <a:normAutofit fontScale="92500"/>
          </a:bodyPr>
          <a:lstStyle/>
          <a:p>
            <a:r>
              <a:rPr lang="en-US" dirty="0"/>
              <a:t>Permit Load</a:t>
            </a:r>
          </a:p>
          <a:p>
            <a:r>
              <a:rPr lang="en-US" dirty="0"/>
              <a:t>Permit load rating checks the safety and serviceability of bridges in the review of permit applications for the passage of vehicles above the legally established weight limitations.</a:t>
            </a:r>
          </a:p>
        </p:txBody>
      </p:sp>
      <p:pic>
        <p:nvPicPr>
          <p:cNvPr id="5" name="Picture 4"/>
          <p:cNvPicPr>
            <a:picLocks noChangeAspect="1"/>
          </p:cNvPicPr>
          <p:nvPr/>
        </p:nvPicPr>
        <p:blipFill>
          <a:blip r:embed="rId3"/>
          <a:stretch>
            <a:fillRect/>
          </a:stretch>
        </p:blipFill>
        <p:spPr>
          <a:xfrm>
            <a:off x="1600199" y="2819400"/>
            <a:ext cx="5545393" cy="3657600"/>
          </a:xfrm>
          <a:prstGeom prst="rect">
            <a:avLst/>
          </a:prstGeom>
        </p:spPr>
      </p:pic>
    </p:spTree>
    <p:extLst>
      <p:ext uri="{BB962C8B-B14F-4D97-AF65-F5344CB8AC3E}">
        <p14:creationId xmlns:p14="http://schemas.microsoft.com/office/powerpoint/2010/main" val="295001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990600"/>
            <a:ext cx="5715000" cy="4505325"/>
          </a:xfrm>
          <a:prstGeom prst="rect">
            <a:avLst/>
          </a:prstGeom>
        </p:spPr>
      </p:pic>
      <p:pic>
        <p:nvPicPr>
          <p:cNvPr id="4" name="Picture 3"/>
          <p:cNvPicPr>
            <a:picLocks noChangeAspect="1"/>
          </p:cNvPicPr>
          <p:nvPr/>
        </p:nvPicPr>
        <p:blipFill>
          <a:blip r:embed="rId4"/>
          <a:stretch>
            <a:fillRect/>
          </a:stretch>
        </p:blipFill>
        <p:spPr>
          <a:xfrm>
            <a:off x="762000" y="3936111"/>
            <a:ext cx="7324725" cy="2724150"/>
          </a:xfrm>
          <a:prstGeom prst="rect">
            <a:avLst/>
          </a:prstGeom>
        </p:spPr>
      </p:pic>
    </p:spTree>
    <p:extLst>
      <p:ext uri="{BB962C8B-B14F-4D97-AF65-F5344CB8AC3E}">
        <p14:creationId xmlns:p14="http://schemas.microsoft.com/office/powerpoint/2010/main" val="246480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7"/>
            <a:ext cx="8229600" cy="1143000"/>
          </a:xfrm>
        </p:spPr>
        <p:txBody>
          <a:bodyPr/>
          <a:lstStyle/>
          <a:p>
            <a:r>
              <a:rPr lang="en-US" dirty="0"/>
              <a:t>Permit Load Rating</a:t>
            </a:r>
          </a:p>
        </p:txBody>
      </p:sp>
      <p:sp>
        <p:nvSpPr>
          <p:cNvPr id="5" name="Content Placeholder 4"/>
          <p:cNvSpPr>
            <a:spLocks noGrp="1"/>
          </p:cNvSpPr>
          <p:nvPr>
            <p:ph idx="1"/>
          </p:nvPr>
        </p:nvSpPr>
        <p:spPr/>
        <p:txBody>
          <a:bodyPr/>
          <a:lstStyle/>
          <a:p>
            <a:endParaRPr lang="en-US"/>
          </a:p>
        </p:txBody>
      </p:sp>
      <p:pic>
        <p:nvPicPr>
          <p:cNvPr id="67587" name="Picture 3"/>
          <p:cNvPicPr>
            <a:picLocks noChangeAspect="1" noChangeArrowheads="1"/>
          </p:cNvPicPr>
          <p:nvPr/>
        </p:nvPicPr>
        <p:blipFill>
          <a:blip r:embed="rId3" cstate="print"/>
          <a:srcRect/>
          <a:stretch>
            <a:fillRect/>
          </a:stretch>
        </p:blipFill>
        <p:spPr bwMode="auto">
          <a:xfrm>
            <a:off x="533400" y="995363"/>
            <a:ext cx="7482694" cy="58626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a:t>Permit Load Rating</a:t>
            </a:r>
          </a:p>
        </p:txBody>
      </p:sp>
      <p:pic>
        <p:nvPicPr>
          <p:cNvPr id="68610" name="Picture 2"/>
          <p:cNvPicPr>
            <a:picLocks noChangeAspect="1" noChangeArrowheads="1"/>
          </p:cNvPicPr>
          <p:nvPr/>
        </p:nvPicPr>
        <p:blipFill>
          <a:blip r:embed="rId3" cstate="print"/>
          <a:srcRect/>
          <a:stretch>
            <a:fillRect/>
          </a:stretch>
        </p:blipFill>
        <p:spPr bwMode="auto">
          <a:xfrm>
            <a:off x="533400" y="2133600"/>
            <a:ext cx="7829550" cy="3667125"/>
          </a:xfrm>
          <a:prstGeom prst="rect">
            <a:avLst/>
          </a:prstGeom>
          <a:noFill/>
          <a:ln w="9525">
            <a:noFill/>
            <a:miter lim="800000"/>
            <a:headEnd/>
            <a:tailEnd/>
          </a:ln>
        </p:spPr>
      </p:pic>
      <p:sp>
        <p:nvSpPr>
          <p:cNvPr id="6" name="TextBox 5"/>
          <p:cNvSpPr txBox="1"/>
          <p:nvPr/>
        </p:nvSpPr>
        <p:spPr>
          <a:xfrm>
            <a:off x="685800" y="6324600"/>
            <a:ext cx="7952626" cy="369332"/>
          </a:xfrm>
          <a:prstGeom prst="rect">
            <a:avLst/>
          </a:prstGeom>
          <a:noFill/>
        </p:spPr>
        <p:txBody>
          <a:bodyPr wrap="none" rtlCol="0">
            <a:spAutoFit/>
          </a:bodyPr>
          <a:lstStyle/>
          <a:p>
            <a:r>
              <a:rPr lang="en-US" dirty="0"/>
              <a:t>NCHRP Report 700, “A Comparison of AASHTO Bridge Load Rating Methods”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Loads Do We Need to Consider?</a:t>
            </a:r>
          </a:p>
        </p:txBody>
      </p:sp>
      <p:sp>
        <p:nvSpPr>
          <p:cNvPr id="3" name="Content Placeholder 2"/>
          <p:cNvSpPr>
            <a:spLocks noGrp="1"/>
          </p:cNvSpPr>
          <p:nvPr>
            <p:ph idx="1"/>
          </p:nvPr>
        </p:nvSpPr>
        <p:spPr/>
        <p:txBody>
          <a:bodyPr/>
          <a:lstStyle/>
          <a:p>
            <a:r>
              <a:rPr lang="en-US" dirty="0"/>
              <a:t>Connecticut</a:t>
            </a:r>
          </a:p>
          <a:p>
            <a:pPr lvl="1"/>
            <a:r>
              <a:rPr lang="en-US" dirty="0"/>
              <a:t>Legal – 2</a:t>
            </a:r>
          </a:p>
          <a:p>
            <a:pPr lvl="1"/>
            <a:r>
              <a:rPr lang="en-US" dirty="0"/>
              <a:t>Permit – 10</a:t>
            </a:r>
          </a:p>
          <a:p>
            <a:r>
              <a:rPr lang="en-US" dirty="0"/>
              <a:t>Minnesota</a:t>
            </a:r>
          </a:p>
          <a:p>
            <a:pPr lvl="1"/>
            <a:r>
              <a:rPr lang="en-US" dirty="0"/>
              <a:t>Legal – 7</a:t>
            </a:r>
          </a:p>
          <a:p>
            <a:pPr lvl="1"/>
            <a:r>
              <a:rPr lang="en-US" dirty="0"/>
              <a:t>Permit – 3</a:t>
            </a:r>
          </a:p>
          <a:p>
            <a:r>
              <a:rPr lang="en-US" dirty="0"/>
              <a:t>Michigan</a:t>
            </a:r>
          </a:p>
          <a:p>
            <a:pPr lvl="1"/>
            <a:r>
              <a:rPr lang="en-US" dirty="0"/>
              <a:t>Legal – 28</a:t>
            </a:r>
          </a:p>
          <a:p>
            <a:pPr lvl="1"/>
            <a:r>
              <a:rPr lang="en-US" dirty="0"/>
              <a:t>Overload - 20</a:t>
            </a:r>
          </a:p>
          <a:p>
            <a:pPr marL="393192" lvl="1" indent="0">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rot="5400000">
            <a:off x="3872646" y="1540792"/>
            <a:ext cx="5132508" cy="5105400"/>
          </a:xfrm>
          <a:prstGeom prst="rect">
            <a:avLst/>
          </a:prstGeom>
          <a:noFill/>
          <a:ln w="9525">
            <a:noFill/>
            <a:miter lim="800000"/>
            <a:headEnd/>
            <a:tailEnd/>
          </a:ln>
        </p:spPr>
      </p:pic>
    </p:spTree>
    <p:extLst>
      <p:ext uri="{BB962C8B-B14F-4D97-AF65-F5344CB8AC3E}">
        <p14:creationId xmlns:p14="http://schemas.microsoft.com/office/powerpoint/2010/main" val="2095169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7000" y="381000"/>
            <a:ext cx="5756677" cy="3228856"/>
          </a:xfrm>
          <a:prstGeom prst="rect">
            <a:avLst/>
          </a:prstGeom>
        </p:spPr>
      </p:pic>
      <p:pic>
        <p:nvPicPr>
          <p:cNvPr id="5" name="Picture 4"/>
          <p:cNvPicPr>
            <a:picLocks noChangeAspect="1"/>
          </p:cNvPicPr>
          <p:nvPr/>
        </p:nvPicPr>
        <p:blipFill>
          <a:blip r:embed="rId4"/>
          <a:stretch>
            <a:fillRect/>
          </a:stretch>
        </p:blipFill>
        <p:spPr>
          <a:xfrm>
            <a:off x="2680219" y="3609856"/>
            <a:ext cx="5730240" cy="3200400"/>
          </a:xfrm>
          <a:prstGeom prst="rect">
            <a:avLst/>
          </a:prstGeom>
        </p:spPr>
      </p:pic>
      <p:sp>
        <p:nvSpPr>
          <p:cNvPr id="6" name="TextBox 5"/>
          <p:cNvSpPr txBox="1"/>
          <p:nvPr/>
        </p:nvSpPr>
        <p:spPr>
          <a:xfrm>
            <a:off x="304800" y="1143000"/>
            <a:ext cx="2247346" cy="1200329"/>
          </a:xfrm>
          <a:prstGeom prst="rect">
            <a:avLst/>
          </a:prstGeom>
          <a:noFill/>
        </p:spPr>
        <p:txBody>
          <a:bodyPr wrap="none" rtlCol="0">
            <a:spAutoFit/>
          </a:bodyPr>
          <a:lstStyle/>
          <a:p>
            <a:r>
              <a:rPr lang="en-US" dirty="0"/>
              <a:t>Different load cases</a:t>
            </a:r>
          </a:p>
          <a:p>
            <a:r>
              <a:rPr lang="en-US" dirty="0"/>
              <a:t>govern for different</a:t>
            </a:r>
          </a:p>
          <a:p>
            <a:r>
              <a:rPr lang="en-US" dirty="0"/>
              <a:t>spans and for </a:t>
            </a:r>
          </a:p>
          <a:p>
            <a:r>
              <a:rPr lang="en-US" dirty="0"/>
              <a:t>different limit states.</a:t>
            </a:r>
          </a:p>
        </p:txBody>
      </p:sp>
    </p:spTree>
    <p:extLst>
      <p:ext uri="{BB962C8B-B14F-4D97-AF65-F5344CB8AC3E}">
        <p14:creationId xmlns:p14="http://schemas.microsoft.com/office/powerpoint/2010/main" val="205049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Notional Loads</a:t>
            </a:r>
          </a:p>
        </p:txBody>
      </p:sp>
      <p:sp>
        <p:nvSpPr>
          <p:cNvPr id="3" name="Content Placeholder 2"/>
          <p:cNvSpPr>
            <a:spLocks noGrp="1"/>
          </p:cNvSpPr>
          <p:nvPr>
            <p:ph idx="1"/>
          </p:nvPr>
        </p:nvSpPr>
        <p:spPr/>
        <p:txBody>
          <a:bodyPr/>
          <a:lstStyle/>
          <a:p>
            <a:r>
              <a:rPr lang="en-US" dirty="0"/>
              <a:t>The notional load is not a true representation of truck weights, but rather the force effects from the load (moments, shears, </a:t>
            </a:r>
            <a:r>
              <a:rPr lang="en-US" dirty="0" err="1"/>
              <a:t>etc</a:t>
            </a:r>
            <a:r>
              <a:rPr lang="en-US" dirty="0"/>
              <a:t>) are a true representation of the force effects due to actual trucks.</a:t>
            </a:r>
          </a:p>
          <a:p>
            <a:pPr lvl="1"/>
            <a:r>
              <a:rPr lang="en-US" dirty="0"/>
              <a:t>For the HL-93 Notional Load, the design truck or design tandem are the predominant load components for short and medium span bridges</a:t>
            </a:r>
          </a:p>
          <a:p>
            <a:pPr lvl="1"/>
            <a:r>
              <a:rPr lang="en-US" dirty="0"/>
              <a:t>For the HL-93 Notional Load, the lane load is the predominant load component for long span bridges</a:t>
            </a:r>
          </a:p>
          <a:p>
            <a:pPr lvl="2"/>
            <a:r>
              <a:rPr lang="en-US" dirty="0"/>
              <a:t>Lane loads need not be applied to culverts</a:t>
            </a:r>
          </a:p>
        </p:txBody>
      </p:sp>
    </p:spTree>
    <p:extLst>
      <p:ext uri="{BB962C8B-B14F-4D97-AF65-F5344CB8AC3E}">
        <p14:creationId xmlns:p14="http://schemas.microsoft.com/office/powerpoint/2010/main" val="3558467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MDOT Overload Vehicles</a:t>
            </a:r>
          </a:p>
        </p:txBody>
      </p:sp>
      <p:pic>
        <p:nvPicPr>
          <p:cNvPr id="70658" name="Picture 2"/>
          <p:cNvPicPr>
            <a:picLocks noChangeAspect="1" noChangeArrowheads="1"/>
          </p:cNvPicPr>
          <p:nvPr/>
        </p:nvPicPr>
        <p:blipFill>
          <a:blip r:embed="rId3" cstate="print"/>
          <a:srcRect/>
          <a:stretch>
            <a:fillRect/>
          </a:stretch>
        </p:blipFill>
        <p:spPr bwMode="auto">
          <a:xfrm>
            <a:off x="-1" y="1828800"/>
            <a:ext cx="9053241" cy="4800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8" y="-152400"/>
            <a:ext cx="8305800" cy="1143000"/>
          </a:xfrm>
        </p:spPr>
        <p:txBody>
          <a:bodyPr/>
          <a:lstStyle/>
          <a:p>
            <a:r>
              <a:rPr lang="en-US" dirty="0"/>
              <a:t>Load Factors – Design and Legal</a:t>
            </a:r>
          </a:p>
        </p:txBody>
      </p:sp>
      <p:pic>
        <p:nvPicPr>
          <p:cNvPr id="6" name="Picture 5"/>
          <p:cNvPicPr>
            <a:picLocks noChangeAspect="1"/>
          </p:cNvPicPr>
          <p:nvPr/>
        </p:nvPicPr>
        <p:blipFill>
          <a:blip r:embed="rId3"/>
          <a:stretch>
            <a:fillRect/>
          </a:stretch>
        </p:blipFill>
        <p:spPr>
          <a:xfrm>
            <a:off x="-3048" y="1066800"/>
            <a:ext cx="7696200" cy="3781425"/>
          </a:xfrm>
          <a:prstGeom prst="rect">
            <a:avLst/>
          </a:prstGeom>
        </p:spPr>
      </p:pic>
      <p:pic>
        <p:nvPicPr>
          <p:cNvPr id="5" name="Picture 4"/>
          <p:cNvPicPr>
            <a:picLocks noChangeAspect="1"/>
          </p:cNvPicPr>
          <p:nvPr/>
        </p:nvPicPr>
        <p:blipFill>
          <a:blip r:embed="rId4"/>
          <a:stretch>
            <a:fillRect/>
          </a:stretch>
        </p:blipFill>
        <p:spPr>
          <a:xfrm>
            <a:off x="5334001" y="4234227"/>
            <a:ext cx="3810000" cy="2623773"/>
          </a:xfrm>
          <a:prstGeom prst="rect">
            <a:avLst/>
          </a:prstGeom>
        </p:spPr>
      </p:pic>
    </p:spTree>
    <p:extLst>
      <p:ext uri="{BB962C8B-B14F-4D97-AF65-F5344CB8AC3E}">
        <p14:creationId xmlns:p14="http://schemas.microsoft.com/office/powerpoint/2010/main" val="3256276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Load Factors – SHV’s and Permit Loads</a:t>
            </a:r>
          </a:p>
        </p:txBody>
      </p:sp>
      <p:pic>
        <p:nvPicPr>
          <p:cNvPr id="6" name="Picture 5"/>
          <p:cNvPicPr>
            <a:picLocks noChangeAspect="1"/>
          </p:cNvPicPr>
          <p:nvPr/>
        </p:nvPicPr>
        <p:blipFill>
          <a:blip r:embed="rId3"/>
          <a:stretch>
            <a:fillRect/>
          </a:stretch>
        </p:blipFill>
        <p:spPr>
          <a:xfrm>
            <a:off x="14098" y="1847088"/>
            <a:ext cx="5472302" cy="3655527"/>
          </a:xfrm>
          <a:prstGeom prst="rect">
            <a:avLst/>
          </a:prstGeom>
        </p:spPr>
      </p:pic>
      <p:pic>
        <p:nvPicPr>
          <p:cNvPr id="5" name="Picture 4"/>
          <p:cNvPicPr>
            <a:picLocks noChangeAspect="1"/>
          </p:cNvPicPr>
          <p:nvPr/>
        </p:nvPicPr>
        <p:blipFill>
          <a:blip r:embed="rId4"/>
          <a:stretch>
            <a:fillRect/>
          </a:stretch>
        </p:blipFill>
        <p:spPr>
          <a:xfrm>
            <a:off x="5105401" y="4193519"/>
            <a:ext cx="4047744" cy="2664481"/>
          </a:xfrm>
          <a:prstGeom prst="rect">
            <a:avLst/>
          </a:prstGeom>
        </p:spPr>
      </p:pic>
    </p:spTree>
    <p:extLst>
      <p:ext uri="{BB962C8B-B14F-4D97-AF65-F5344CB8AC3E}">
        <p14:creationId xmlns:p14="http://schemas.microsoft.com/office/powerpoint/2010/main" val="3993221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52400"/>
            <a:ext cx="8229600" cy="1143000"/>
          </a:xfrm>
        </p:spPr>
        <p:txBody>
          <a:bodyPr/>
          <a:lstStyle/>
          <a:p>
            <a:r>
              <a:rPr lang="en-US" dirty="0"/>
              <a:t>Summary</a:t>
            </a:r>
          </a:p>
        </p:txBody>
      </p:sp>
      <p:sp>
        <p:nvSpPr>
          <p:cNvPr id="3" name="Content Placeholder 2"/>
          <p:cNvSpPr>
            <a:spLocks noGrp="1"/>
          </p:cNvSpPr>
          <p:nvPr>
            <p:ph idx="1"/>
          </p:nvPr>
        </p:nvSpPr>
        <p:spPr>
          <a:xfrm>
            <a:off x="447675" y="1524000"/>
            <a:ext cx="8229600" cy="5029200"/>
          </a:xfrm>
        </p:spPr>
        <p:txBody>
          <a:bodyPr>
            <a:normAutofit/>
          </a:bodyPr>
          <a:lstStyle/>
          <a:p>
            <a:r>
              <a:rPr lang="en-US" dirty="0"/>
              <a:t>Feds are taking a closer look at the load rating of culverts</a:t>
            </a:r>
          </a:p>
          <a:p>
            <a:r>
              <a:rPr lang="en-US" dirty="0"/>
              <a:t>The Feds are not asking that culvert spans be treated any differently than they have in the past…it still isn’t a bridge unless it is 20 feet or more.</a:t>
            </a:r>
          </a:p>
          <a:p>
            <a:r>
              <a:rPr lang="en-US" dirty="0"/>
              <a:t>Future load rating evaluations will be simpler if an initial load rating is supplied with the culvert</a:t>
            </a:r>
          </a:p>
        </p:txBody>
      </p:sp>
    </p:spTree>
    <p:extLst>
      <p:ext uri="{BB962C8B-B14F-4D97-AF65-F5344CB8AC3E}">
        <p14:creationId xmlns:p14="http://schemas.microsoft.com/office/powerpoint/2010/main" val="1423616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52400"/>
            <a:ext cx="8229600" cy="1143000"/>
          </a:xfrm>
        </p:spPr>
        <p:txBody>
          <a:bodyPr/>
          <a:lstStyle/>
          <a:p>
            <a:r>
              <a:rPr lang="en-US" dirty="0"/>
              <a:t>Summary</a:t>
            </a:r>
          </a:p>
        </p:txBody>
      </p:sp>
      <p:sp>
        <p:nvSpPr>
          <p:cNvPr id="3" name="Content Placeholder 2"/>
          <p:cNvSpPr>
            <a:spLocks noGrp="1"/>
          </p:cNvSpPr>
          <p:nvPr>
            <p:ph idx="1"/>
          </p:nvPr>
        </p:nvSpPr>
        <p:spPr>
          <a:xfrm>
            <a:off x="447675" y="1524000"/>
            <a:ext cx="8229600" cy="5029200"/>
          </a:xfrm>
        </p:spPr>
        <p:txBody>
          <a:bodyPr>
            <a:normAutofit/>
          </a:bodyPr>
          <a:lstStyle/>
          <a:p>
            <a:r>
              <a:rPr lang="en-US" dirty="0"/>
              <a:t>Some state DOTs may be looking to the producer to supply the initial load rating</a:t>
            </a:r>
          </a:p>
          <a:p>
            <a:r>
              <a:rPr lang="en-US" dirty="0"/>
              <a:t>Agencies can perform the analysis and structural capacity calculations in a variety of ways, which can complicate things </a:t>
            </a:r>
          </a:p>
          <a:p>
            <a:pPr lvl="1"/>
            <a:r>
              <a:rPr lang="en-US" dirty="0"/>
              <a:t>NCHRP 15-54, Proposed Modifications to AASHTO Culvert Load Rating Specifications</a:t>
            </a:r>
          </a:p>
          <a:p>
            <a:r>
              <a:rPr lang="en-US" dirty="0"/>
              <a:t>There are tools available to the load rating of box culverts….when needed.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Load Rating?</a:t>
            </a:r>
          </a:p>
        </p:txBody>
      </p:sp>
      <p:sp>
        <p:nvSpPr>
          <p:cNvPr id="3" name="Content Placeholder 2"/>
          <p:cNvSpPr>
            <a:spLocks noGrp="1"/>
          </p:cNvSpPr>
          <p:nvPr>
            <p:ph idx="1"/>
          </p:nvPr>
        </p:nvSpPr>
        <p:spPr/>
        <p:txBody>
          <a:bodyPr/>
          <a:lstStyle/>
          <a:p>
            <a:r>
              <a:rPr lang="en-US" dirty="0"/>
              <a:t>The AASHTO Manual For Bridge Evaluation</a:t>
            </a:r>
          </a:p>
          <a:p>
            <a:r>
              <a:rPr lang="en-US" dirty="0"/>
              <a:t>Governed by Subcommittee T-18, The Technical Committee for Bridge Management, Evaluation, and Rehabilitation</a:t>
            </a:r>
          </a:p>
        </p:txBody>
      </p:sp>
      <p:pic>
        <p:nvPicPr>
          <p:cNvPr id="81921" name="Picture 1"/>
          <p:cNvPicPr>
            <a:picLocks noChangeAspect="1" noChangeArrowheads="1"/>
          </p:cNvPicPr>
          <p:nvPr/>
        </p:nvPicPr>
        <p:blipFill>
          <a:blip r:embed="rId3" cstate="print"/>
          <a:srcRect/>
          <a:stretch>
            <a:fillRect/>
          </a:stretch>
        </p:blipFill>
        <p:spPr bwMode="auto">
          <a:xfrm>
            <a:off x="5410200" y="3352800"/>
            <a:ext cx="2651521" cy="3505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End</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Load Rating?</a:t>
            </a:r>
          </a:p>
        </p:txBody>
      </p:sp>
      <p:sp>
        <p:nvSpPr>
          <p:cNvPr id="3" name="Content Placeholder 2"/>
          <p:cNvSpPr>
            <a:spLocks noGrp="1"/>
          </p:cNvSpPr>
          <p:nvPr>
            <p:ph idx="1"/>
          </p:nvPr>
        </p:nvSpPr>
        <p:spPr/>
        <p:txBody>
          <a:bodyPr/>
          <a:lstStyle/>
          <a:p>
            <a:r>
              <a:rPr lang="en-US" dirty="0"/>
              <a:t>The determination of the live-load carrying capacity of an existing Bridge</a:t>
            </a:r>
          </a:p>
          <a:p>
            <a:r>
              <a:rPr lang="en-US" dirty="0"/>
              <a:t>The rating of an older bridge for its load-carrying capacity shall be based on a recent thorough field investigation.</a:t>
            </a:r>
          </a:p>
          <a:p>
            <a:r>
              <a:rPr lang="en-US" dirty="0"/>
              <a:t>Section 4.3.5.9 of the MBE covers the inspection of Box Culverts as Bridges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Rating Levels</a:t>
            </a:r>
          </a:p>
        </p:txBody>
      </p:sp>
      <p:sp>
        <p:nvSpPr>
          <p:cNvPr id="3" name="Content Placeholder 2"/>
          <p:cNvSpPr>
            <a:spLocks noGrp="1"/>
          </p:cNvSpPr>
          <p:nvPr>
            <p:ph idx="1"/>
          </p:nvPr>
        </p:nvSpPr>
        <p:spPr/>
        <p:txBody>
          <a:bodyPr>
            <a:normAutofit fontScale="92500" lnSpcReduction="10000"/>
          </a:bodyPr>
          <a:lstStyle/>
          <a:p>
            <a:r>
              <a:rPr lang="en-US" u="sng" dirty="0"/>
              <a:t>Design Load Rating </a:t>
            </a:r>
            <a:r>
              <a:rPr lang="en-US" dirty="0"/>
              <a:t>– Assesses the performance of existing structures utilizing the LRFD-Design Loading (HL-93) and Design Standards.</a:t>
            </a:r>
          </a:p>
          <a:p>
            <a:r>
              <a:rPr lang="en-US" u="sng" dirty="0"/>
              <a:t>Legal Load Rating </a:t>
            </a:r>
            <a:r>
              <a:rPr lang="en-US" dirty="0"/>
              <a:t>– Bridges that do not have sufficient capacity under the design-load rating shall be load rated for legal loads to establish the need for load posting or strengthening</a:t>
            </a:r>
          </a:p>
          <a:p>
            <a:pPr lvl="1"/>
            <a:r>
              <a:rPr lang="en-US" dirty="0"/>
              <a:t>Performed if the structure doesn’t have sufficient capacity under the design load rating assessment.</a:t>
            </a:r>
          </a:p>
          <a:p>
            <a:r>
              <a:rPr lang="en-US" u="sng" dirty="0"/>
              <a:t>Permit Load Rating </a:t>
            </a:r>
            <a:r>
              <a:rPr lang="en-US" dirty="0"/>
              <a:t>– Load rating the structure to determine its ability to safely carry Permit Vehicles as allowed by the state</a:t>
            </a:r>
          </a:p>
          <a:p>
            <a:pPr lvl="1"/>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Load Rating</a:t>
            </a:r>
          </a:p>
        </p:txBody>
      </p:sp>
      <p:sp>
        <p:nvSpPr>
          <p:cNvPr id="3" name="Content Placeholder 2"/>
          <p:cNvSpPr>
            <a:spLocks noGrp="1"/>
          </p:cNvSpPr>
          <p:nvPr>
            <p:ph idx="1"/>
          </p:nvPr>
        </p:nvSpPr>
        <p:spPr/>
        <p:txBody>
          <a:bodyPr>
            <a:normAutofit lnSpcReduction="10000"/>
          </a:bodyPr>
          <a:lstStyle/>
          <a:p>
            <a:r>
              <a:rPr lang="en-US" dirty="0"/>
              <a:t>Inventory Rating – Load ratings based on the inventory level allow comparisons with the capacity for new structures and therefore, results in a live load, which can safely utilize an existing structure for an indefinite period of time.</a:t>
            </a:r>
          </a:p>
          <a:p>
            <a:r>
              <a:rPr lang="en-US" dirty="0"/>
              <a:t>Operating Rating – Load ratings based on the Operating rating level generally describe the maximum permissible live load to which the structure may be subjected.  Allowing unlimited numbers of vehicles to use the bridge at Operating level may shorten the life of the bridge.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We Need to Perform A Load Rating for a New Culvert?</a:t>
            </a:r>
          </a:p>
        </p:txBody>
      </p:sp>
      <p:sp>
        <p:nvSpPr>
          <p:cNvPr id="3" name="Content Placeholder 2"/>
          <p:cNvSpPr>
            <a:spLocks noGrp="1"/>
          </p:cNvSpPr>
          <p:nvPr>
            <p:ph idx="1"/>
          </p:nvPr>
        </p:nvSpPr>
        <p:spPr/>
        <p:txBody>
          <a:bodyPr/>
          <a:lstStyle/>
          <a:p>
            <a:r>
              <a:rPr lang="en-US" dirty="0"/>
              <a:t>The Manual for Bridge Evaluation, 2</a:t>
            </a:r>
            <a:r>
              <a:rPr lang="en-US" baseline="30000" dirty="0"/>
              <a:t>nd</a:t>
            </a:r>
            <a:r>
              <a:rPr lang="en-US" dirty="0"/>
              <a:t> Edit. – C 6a.1.1</a:t>
            </a:r>
          </a:p>
          <a:p>
            <a:r>
              <a:rPr lang="en-US" dirty="0"/>
              <a:t>“Bridges will have adequate capacity for all AASHTO legal loads and State legal loads that fall within the exclusion limits described in the AASHTO LRFD Bridge Design Specifications if the design and assigned ratings are based on HL-93.  Load rating calculations would be necessary if the</a:t>
            </a:r>
          </a:p>
          <a:p>
            <a:pPr marL="0" indent="0">
              <a:buNone/>
            </a:pPr>
            <a:r>
              <a:rPr lang="en-US" dirty="0"/>
              <a:t>   force effects from state legal loads or </a:t>
            </a:r>
          </a:p>
          <a:p>
            <a:pPr marL="0" indent="0">
              <a:buNone/>
            </a:pPr>
            <a:r>
              <a:rPr lang="en-US" dirty="0"/>
              <a:t>   permit load exceed those from the design</a:t>
            </a:r>
          </a:p>
          <a:p>
            <a:pPr marL="0" indent="0">
              <a:buNone/>
            </a:pPr>
            <a:r>
              <a:rPr lang="en-US" dirty="0"/>
              <a:t>   loading.”</a:t>
            </a:r>
          </a:p>
        </p:txBody>
      </p:sp>
      <p:pic>
        <p:nvPicPr>
          <p:cNvPr id="4" name="Picture 3"/>
          <p:cNvPicPr>
            <a:picLocks noChangeAspect="1"/>
          </p:cNvPicPr>
          <p:nvPr/>
        </p:nvPicPr>
        <p:blipFill>
          <a:blip r:embed="rId3"/>
          <a:stretch>
            <a:fillRect/>
          </a:stretch>
        </p:blipFill>
        <p:spPr>
          <a:xfrm>
            <a:off x="6553200" y="4572000"/>
            <a:ext cx="2305050" cy="20669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2694</TotalTime>
  <Words>5509</Words>
  <Application>Microsoft Office PowerPoint</Application>
  <PresentationFormat>On-screen Show (4:3)</PresentationFormat>
  <Paragraphs>296</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Constantia</vt:lpstr>
      <vt:lpstr>Symbol</vt:lpstr>
      <vt:lpstr>Wingdings 2</vt:lpstr>
      <vt:lpstr>Flow</vt:lpstr>
      <vt:lpstr>AASHTO Load Rating of Precast Box Culverts and Pipe</vt:lpstr>
      <vt:lpstr>Load Rating of “Bridges”</vt:lpstr>
      <vt:lpstr>Load Rating of Culverts</vt:lpstr>
      <vt:lpstr>Bridge?</vt:lpstr>
      <vt:lpstr>What is Load Rating?</vt:lpstr>
      <vt:lpstr>What is Load Rating?</vt:lpstr>
      <vt:lpstr>Load Rating Levels</vt:lpstr>
      <vt:lpstr>Design Load Rating</vt:lpstr>
      <vt:lpstr>Do We Need to Perform A Load Rating for a New Culvert?</vt:lpstr>
      <vt:lpstr>PowerPoint Presentation</vt:lpstr>
      <vt:lpstr>PowerPoint Presentation</vt:lpstr>
      <vt:lpstr>How Much Detail Should be Put into Analyzing the Culvert?</vt:lpstr>
      <vt:lpstr>PowerPoint Presentation</vt:lpstr>
      <vt:lpstr>C6A.5.12.3</vt:lpstr>
      <vt:lpstr>PowerPoint Presentation</vt:lpstr>
      <vt:lpstr>6A.5.12.2</vt:lpstr>
      <vt:lpstr>PowerPoint Presentation</vt:lpstr>
      <vt:lpstr>LRFD Culvert Design</vt:lpstr>
      <vt:lpstr>Load Factors</vt:lpstr>
      <vt:lpstr>Thrust Included </vt:lpstr>
      <vt:lpstr>Capacity  Options Abound</vt:lpstr>
      <vt:lpstr>Latest Change in the LRFD Bridge Code</vt:lpstr>
      <vt:lpstr>PowerPoint Presentation</vt:lpstr>
      <vt:lpstr>PowerPoint Presentation</vt:lpstr>
      <vt:lpstr>PowerPoint Presentation</vt:lpstr>
      <vt:lpstr>Load Rating Pipe?</vt:lpstr>
      <vt:lpstr>Load Rating with the Indirect Design Method?</vt:lpstr>
      <vt:lpstr>Condition Factor?</vt:lpstr>
      <vt:lpstr>What Are We Load Rating?</vt:lpstr>
      <vt:lpstr>Legislatures only Make Things Worse</vt:lpstr>
      <vt:lpstr>Feds have put out the Memo.</vt:lpstr>
      <vt:lpstr>Feds have put out the Memo.</vt:lpstr>
      <vt:lpstr>NCHRP 700 – A Comparison of AASHTO Bridge Load Rating Methods </vt:lpstr>
      <vt:lpstr>Loads</vt:lpstr>
      <vt:lpstr>State Legal Loads</vt:lpstr>
      <vt:lpstr>State Legal Loads</vt:lpstr>
      <vt:lpstr>Loads</vt:lpstr>
      <vt:lpstr>PowerPoint Presentation</vt:lpstr>
      <vt:lpstr>Loads</vt:lpstr>
      <vt:lpstr>Permit Load Rating</vt:lpstr>
      <vt:lpstr>Permit Load Rating</vt:lpstr>
      <vt:lpstr>How Many Loads Do We Need to Consider?</vt:lpstr>
      <vt:lpstr>PowerPoint Presentation</vt:lpstr>
      <vt:lpstr>Notional Loads</vt:lpstr>
      <vt:lpstr>MDOT Overload Vehicles</vt:lpstr>
      <vt:lpstr>Load Factors – Design and Legal</vt:lpstr>
      <vt:lpstr>Load Factors – SHV’s and Permit Loads</vt:lpstr>
      <vt:lpstr>Summary</vt:lpstr>
      <vt:lpstr>Summary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Rating of Box Culverts</dc:title>
  <dc:creator>Josh</dc:creator>
  <cp:lastModifiedBy>Josh Beakley</cp:lastModifiedBy>
  <cp:revision>170</cp:revision>
  <cp:lastPrinted>2017-01-02T18:56:44Z</cp:lastPrinted>
  <dcterms:created xsi:type="dcterms:W3CDTF">2011-11-04T18:41:22Z</dcterms:created>
  <dcterms:modified xsi:type="dcterms:W3CDTF">2017-01-06T01:36:23Z</dcterms:modified>
</cp:coreProperties>
</file>