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2"/>
  </p:notesMasterIdLst>
  <p:handoutMasterIdLst>
    <p:handoutMasterId r:id="rId83"/>
  </p:handoutMasterIdLst>
  <p:sldIdLst>
    <p:sldId id="750" r:id="rId2"/>
    <p:sldId id="735" r:id="rId3"/>
    <p:sldId id="737" r:id="rId4"/>
    <p:sldId id="753" r:id="rId5"/>
    <p:sldId id="755" r:id="rId6"/>
    <p:sldId id="739" r:id="rId7"/>
    <p:sldId id="740" r:id="rId8"/>
    <p:sldId id="741" r:id="rId9"/>
    <p:sldId id="742" r:id="rId10"/>
    <p:sldId id="743" r:id="rId11"/>
    <p:sldId id="744" r:id="rId12"/>
    <p:sldId id="745" r:id="rId13"/>
    <p:sldId id="746" r:id="rId14"/>
    <p:sldId id="747" r:id="rId15"/>
    <p:sldId id="748" r:id="rId16"/>
    <p:sldId id="749" r:id="rId17"/>
    <p:sldId id="785" r:id="rId18"/>
    <p:sldId id="786" r:id="rId19"/>
    <p:sldId id="696" r:id="rId20"/>
    <p:sldId id="697" r:id="rId21"/>
    <p:sldId id="788" r:id="rId22"/>
    <p:sldId id="783" r:id="rId23"/>
    <p:sldId id="784" r:id="rId24"/>
    <p:sldId id="757" r:id="rId25"/>
    <p:sldId id="756" r:id="rId26"/>
    <p:sldId id="698" r:id="rId27"/>
    <p:sldId id="761" r:id="rId28"/>
    <p:sldId id="789" r:id="rId29"/>
    <p:sldId id="762" r:id="rId30"/>
    <p:sldId id="790" r:id="rId31"/>
    <p:sldId id="793" r:id="rId32"/>
    <p:sldId id="791" r:id="rId33"/>
    <p:sldId id="700" r:id="rId34"/>
    <p:sldId id="701" r:id="rId35"/>
    <p:sldId id="707" r:id="rId36"/>
    <p:sldId id="702" r:id="rId37"/>
    <p:sldId id="708" r:id="rId38"/>
    <p:sldId id="804" r:id="rId39"/>
    <p:sldId id="794" r:id="rId40"/>
    <p:sldId id="795" r:id="rId41"/>
    <p:sldId id="796" r:id="rId42"/>
    <p:sldId id="797" r:id="rId43"/>
    <p:sldId id="798" r:id="rId44"/>
    <p:sldId id="799" r:id="rId45"/>
    <p:sldId id="802" r:id="rId46"/>
    <p:sldId id="803" r:id="rId47"/>
    <p:sldId id="703" r:id="rId48"/>
    <p:sldId id="704" r:id="rId49"/>
    <p:sldId id="721" r:id="rId50"/>
    <p:sldId id="792" r:id="rId51"/>
    <p:sldId id="758" r:id="rId52"/>
    <p:sldId id="760" r:id="rId53"/>
    <p:sldId id="722" r:id="rId54"/>
    <p:sldId id="723" r:id="rId55"/>
    <p:sldId id="724" r:id="rId56"/>
    <p:sldId id="729" r:id="rId57"/>
    <p:sldId id="730" r:id="rId58"/>
    <p:sldId id="732" r:id="rId59"/>
    <p:sldId id="636" r:id="rId60"/>
    <p:sldId id="763" r:id="rId61"/>
    <p:sldId id="751" r:id="rId62"/>
    <p:sldId id="764" r:id="rId63"/>
    <p:sldId id="765" r:id="rId64"/>
    <p:sldId id="766" r:id="rId65"/>
    <p:sldId id="767" r:id="rId66"/>
    <p:sldId id="768" r:id="rId67"/>
    <p:sldId id="769" r:id="rId68"/>
    <p:sldId id="770" r:id="rId69"/>
    <p:sldId id="771" r:id="rId70"/>
    <p:sldId id="772" r:id="rId71"/>
    <p:sldId id="773" r:id="rId72"/>
    <p:sldId id="774" r:id="rId73"/>
    <p:sldId id="775" r:id="rId74"/>
    <p:sldId id="776" r:id="rId75"/>
    <p:sldId id="777" r:id="rId76"/>
    <p:sldId id="778" r:id="rId77"/>
    <p:sldId id="779" r:id="rId78"/>
    <p:sldId id="780" r:id="rId79"/>
    <p:sldId id="781" r:id="rId80"/>
    <p:sldId id="782" r:id="rId81"/>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FFFFFF"/>
    <a:srgbClr val="FFFF00"/>
    <a:srgbClr val="2E17B5"/>
    <a:srgbClr val="CC3300"/>
    <a:srgbClr val="DC00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snapToGrid="0">
      <p:cViewPr varScale="1">
        <p:scale>
          <a:sx n="70" d="100"/>
          <a:sy n="70" d="100"/>
        </p:scale>
        <p:origin x="-312"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11227"/>
    </p:cViewPr>
  </p:sorterViewPr>
  <p:notesViewPr>
    <p:cSldViewPr snapToGrid="0">
      <p:cViewPr varScale="1">
        <p:scale>
          <a:sx n="58" d="100"/>
          <a:sy n="58" d="100"/>
        </p:scale>
        <p:origin x="-1260"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7" Type="http://schemas.openxmlformats.org/officeDocument/2006/relationships/slide" Target="slides/slide61.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60.xml"/><Relationship Id="rId5" Type="http://schemas.openxmlformats.org/officeDocument/2006/relationships/slide" Target="slides/slide44.xml"/><Relationship Id="rId4"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dirty="0" smtClean="0">
                <a:latin typeface="Arial" pitchFamily="34" charset="0"/>
                <a:cs typeface="Arial" pitchFamily="34" charset="0"/>
              </a:rPr>
              <a:t>© 2013 Eriksson Technologies, Inc.</a:t>
            </a:r>
            <a:endParaRPr lang="en-US" dirty="0">
              <a:latin typeface="Arial" pitchFamily="34" charset="0"/>
              <a:cs typeface="Arial" pitchFamily="34" charset="0"/>
            </a:endParaRPr>
          </a:p>
        </p:txBody>
      </p:sp>
      <p:sp>
        <p:nvSpPr>
          <p:cNvPr id="3" name="Slide Number Placeholder 2"/>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AF60C04-FFCA-4A3C-A62C-B7230F4852AA}"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sp>
        <p:nvSpPr>
          <p:cNvPr id="4" name="TextBox 3"/>
          <p:cNvSpPr txBox="1"/>
          <p:nvPr/>
        </p:nvSpPr>
        <p:spPr>
          <a:xfrm>
            <a:off x="653142" y="326571"/>
            <a:ext cx="5976257" cy="461665"/>
          </a:xfrm>
          <a:prstGeom prst="rect">
            <a:avLst/>
          </a:prstGeom>
          <a:noFill/>
        </p:spPr>
        <p:txBody>
          <a:bodyPr wrap="square" rtlCol="0">
            <a:spAutoFit/>
          </a:bodyPr>
          <a:lstStyle/>
          <a:p>
            <a:pPr algn="ctr"/>
            <a:r>
              <a:rPr lang="en-US" sz="2400" dirty="0" smtClean="0">
                <a:latin typeface="Arial" pitchFamily="34" charset="0"/>
                <a:cs typeface="Arial" pitchFamily="34" charset="0"/>
              </a:rPr>
              <a:t>ETCulvert V2 Training</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xmlns="" val="1295654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5360" y="4587240"/>
            <a:ext cx="5364480" cy="4267200"/>
          </a:xfrm>
          <a:prstGeom prst="rect">
            <a:avLst/>
          </a:prstGeom>
          <a:noFill/>
          <a:ln w="12700">
            <a:noFill/>
            <a:miter lim="800000"/>
            <a:headEnd/>
            <a:tailEnd/>
          </a:ln>
          <a:effectLst/>
        </p:spPr>
        <p:txBody>
          <a:bodyPr vert="horz" wrap="square" lIns="95655" tIns="46988" rIns="95655" bIns="469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59" name="Rectangle 3"/>
          <p:cNvSpPr>
            <a:spLocks noGrp="1" noRot="1" noChangeAspect="1" noChangeArrowheads="1" noTextEdit="1"/>
          </p:cNvSpPr>
          <p:nvPr>
            <p:ph type="sldImg" idx="2"/>
          </p:nvPr>
        </p:nvSpPr>
        <p:spPr bwMode="auto">
          <a:xfrm>
            <a:off x="1258888" y="747713"/>
            <a:ext cx="4797425" cy="3597275"/>
          </a:xfrm>
          <a:prstGeom prst="rect">
            <a:avLst/>
          </a:prstGeom>
          <a:noFill/>
          <a:ln w="12700">
            <a:solidFill>
              <a:schemeClr val="tx1"/>
            </a:solidFill>
            <a:miter lim="800000"/>
            <a:headEnd/>
            <a:tailEnd/>
          </a:ln>
        </p:spPr>
      </p:sp>
    </p:spTree>
    <p:extLst>
      <p:ext uri="{BB962C8B-B14F-4D97-AF65-F5344CB8AC3E}">
        <p14:creationId xmlns:p14="http://schemas.microsoft.com/office/powerpoint/2010/main" xmlns="" val="36450426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26085A43-4AA3-4D90-89D4-306F04FE5AA5}" type="slidenum">
              <a:rPr lang="en-US" smtClean="0"/>
              <a:pPr defTabSz="958850"/>
              <a:t>14</a:t>
            </a:fld>
            <a:endParaRPr lang="en-US" smtClean="0"/>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noFill/>
          <a:ln/>
        </p:spPr>
        <p:txBody>
          <a:bodyPr lIns="127168" tIns="63584" rIns="127168" bIns="63584"/>
          <a:lstStyle/>
          <a:p>
            <a:pPr defTabSz="950913">
              <a:spcBef>
                <a:spcPct val="0"/>
              </a:spcBef>
            </a:pPr>
            <a:endParaRPr lang="en-US" sz="25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8D4C8A56-D44B-42EC-B380-A79BD50A36AE}" type="slidenum">
              <a:rPr lang="en-US" smtClean="0"/>
              <a:pPr defTabSz="958850"/>
              <a:t>15</a:t>
            </a:fld>
            <a:endParaRPr lang="en-US" smtClean="0"/>
          </a:p>
        </p:txBody>
      </p:sp>
      <p:sp>
        <p:nvSpPr>
          <p:cNvPr id="36867" name="Rectangle 2"/>
          <p:cNvSpPr>
            <a:spLocks noGrp="1" noRot="1" noChangeAspect="1" noChangeArrowheads="1" noTextEdit="1"/>
          </p:cNvSpPr>
          <p:nvPr>
            <p:ph type="sldImg"/>
          </p:nvPr>
        </p:nvSpPr>
        <p:spPr>
          <a:ln cap="flat"/>
        </p:spPr>
      </p:sp>
      <p:sp>
        <p:nvSpPr>
          <p:cNvPr id="36868" name="Rectangle 3"/>
          <p:cNvSpPr>
            <a:spLocks noGrp="1" noChangeArrowheads="1"/>
          </p:cNvSpPr>
          <p:nvPr>
            <p:ph type="body" idx="1"/>
          </p:nvPr>
        </p:nvSpPr>
        <p:spPr>
          <a:noFill/>
          <a:ln/>
        </p:spPr>
        <p:txBody>
          <a:bodyPr lIns="127168" tIns="63584" rIns="127168" bIns="63584"/>
          <a:lstStyle/>
          <a:p>
            <a:pPr defTabSz="950913">
              <a:spcBef>
                <a:spcPct val="0"/>
              </a:spcBef>
            </a:pPr>
            <a:endParaRPr lang="en-US" sz="25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D7119BB3-46F6-4982-83E4-A65DF6547554}" type="slidenum">
              <a:rPr lang="en-US" smtClean="0"/>
              <a:pPr defTabSz="958850"/>
              <a:t>16</a:t>
            </a:fld>
            <a:endParaRPr lang="en-US" smtClean="0"/>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p:spPr>
        <p:txBody>
          <a:bodyPr lIns="127168" tIns="63584" rIns="127168" bIns="63584"/>
          <a:lstStyle/>
          <a:p>
            <a:pPr defTabSz="950913">
              <a:spcBef>
                <a:spcPct val="0"/>
              </a:spcBef>
            </a:pPr>
            <a:endParaRPr lang="en-US" sz="25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D193B46B-3500-4D89-93A7-8011544A801F}" type="slidenum">
              <a:rPr lang="en-US" smtClean="0"/>
              <a:pPr defTabSz="958850"/>
              <a:t>21</a:t>
            </a:fld>
            <a:endParaRPr lang="en-US" smtClean="0"/>
          </a:p>
        </p:txBody>
      </p:sp>
      <p:sp>
        <p:nvSpPr>
          <p:cNvPr id="29699" name="Rectangle 2"/>
          <p:cNvSpPr>
            <a:spLocks noChangeArrowheads="1"/>
          </p:cNvSpPr>
          <p:nvPr/>
        </p:nvSpPr>
        <p:spPr bwMode="auto">
          <a:xfrm>
            <a:off x="4144963" y="0"/>
            <a:ext cx="3170237" cy="479425"/>
          </a:xfrm>
          <a:prstGeom prst="rect">
            <a:avLst/>
          </a:prstGeom>
          <a:noFill/>
          <a:ln w="9525">
            <a:noFill/>
            <a:miter lim="800000"/>
            <a:headEnd/>
            <a:tailEnd/>
          </a:ln>
        </p:spPr>
        <p:txBody>
          <a:bodyPr wrap="none" lIns="95152" tIns="47576" rIns="95152" bIns="47576" anchor="ctr"/>
          <a:lstStyle/>
          <a:p>
            <a:endParaRPr lang="en-US"/>
          </a:p>
        </p:txBody>
      </p:sp>
      <p:sp>
        <p:nvSpPr>
          <p:cNvPr id="29700" name="Rectangle 3"/>
          <p:cNvSpPr>
            <a:spLocks noChangeArrowheads="1"/>
          </p:cNvSpPr>
          <p:nvPr/>
        </p:nvSpPr>
        <p:spPr bwMode="auto">
          <a:xfrm>
            <a:off x="4144963" y="9121775"/>
            <a:ext cx="3170237" cy="479425"/>
          </a:xfrm>
          <a:prstGeom prst="rect">
            <a:avLst/>
          </a:prstGeom>
          <a:noFill/>
          <a:ln w="9525">
            <a:noFill/>
            <a:miter lim="800000"/>
            <a:headEnd/>
            <a:tailEnd/>
          </a:ln>
        </p:spPr>
        <p:txBody>
          <a:bodyPr lIns="20137" tIns="0" rIns="20137" bIns="0" anchor="b"/>
          <a:lstStyle/>
          <a:p>
            <a:pPr algn="r" defTabSz="965200"/>
            <a:r>
              <a:rPr lang="en-US" sz="1000" i="1"/>
              <a:t>17</a:t>
            </a:r>
          </a:p>
        </p:txBody>
      </p:sp>
      <p:sp>
        <p:nvSpPr>
          <p:cNvPr id="29701" name="Rectangle 4"/>
          <p:cNvSpPr>
            <a:spLocks noChangeArrowheads="1"/>
          </p:cNvSpPr>
          <p:nvPr/>
        </p:nvSpPr>
        <p:spPr bwMode="auto">
          <a:xfrm>
            <a:off x="0" y="9121775"/>
            <a:ext cx="3170238" cy="479425"/>
          </a:xfrm>
          <a:prstGeom prst="rect">
            <a:avLst/>
          </a:prstGeom>
          <a:noFill/>
          <a:ln w="9525">
            <a:noFill/>
            <a:miter lim="800000"/>
            <a:headEnd/>
            <a:tailEnd/>
          </a:ln>
        </p:spPr>
        <p:txBody>
          <a:bodyPr wrap="none" lIns="95152" tIns="47576" rIns="95152" bIns="47576" anchor="ctr"/>
          <a:lstStyle/>
          <a:p>
            <a:endParaRPr lang="en-US"/>
          </a:p>
        </p:txBody>
      </p:sp>
      <p:sp>
        <p:nvSpPr>
          <p:cNvPr id="29702" name="Rectangle 5"/>
          <p:cNvSpPr>
            <a:spLocks noChangeArrowheads="1"/>
          </p:cNvSpPr>
          <p:nvPr/>
        </p:nvSpPr>
        <p:spPr bwMode="auto">
          <a:xfrm>
            <a:off x="0" y="0"/>
            <a:ext cx="3170238" cy="479425"/>
          </a:xfrm>
          <a:prstGeom prst="rect">
            <a:avLst/>
          </a:prstGeom>
          <a:noFill/>
          <a:ln w="9525">
            <a:noFill/>
            <a:miter lim="800000"/>
            <a:headEnd/>
            <a:tailEnd/>
          </a:ln>
        </p:spPr>
        <p:txBody>
          <a:bodyPr wrap="none" lIns="95152" tIns="47576" rIns="95152" bIns="47576" anchor="ctr"/>
          <a:lstStyle/>
          <a:p>
            <a:endParaRPr lang="en-US"/>
          </a:p>
        </p:txBody>
      </p:sp>
      <p:sp>
        <p:nvSpPr>
          <p:cNvPr id="29703" name="Rectangle 6"/>
          <p:cNvSpPr>
            <a:spLocks noChangeArrowheads="1"/>
          </p:cNvSpPr>
          <p:nvPr/>
        </p:nvSpPr>
        <p:spPr bwMode="auto">
          <a:xfrm>
            <a:off x="4144963" y="0"/>
            <a:ext cx="3170237" cy="477838"/>
          </a:xfrm>
          <a:prstGeom prst="rect">
            <a:avLst/>
          </a:prstGeom>
          <a:noFill/>
          <a:ln w="9525">
            <a:noFill/>
            <a:miter lim="800000"/>
            <a:headEnd/>
            <a:tailEnd/>
          </a:ln>
        </p:spPr>
        <p:txBody>
          <a:bodyPr wrap="none" lIns="95152" tIns="47576" rIns="95152" bIns="47576" anchor="ctr"/>
          <a:lstStyle/>
          <a:p>
            <a:endParaRPr lang="en-US"/>
          </a:p>
        </p:txBody>
      </p:sp>
      <p:sp>
        <p:nvSpPr>
          <p:cNvPr id="29704" name="Rectangle 7"/>
          <p:cNvSpPr>
            <a:spLocks noChangeArrowheads="1"/>
          </p:cNvSpPr>
          <p:nvPr/>
        </p:nvSpPr>
        <p:spPr bwMode="auto">
          <a:xfrm>
            <a:off x="4144963" y="9120188"/>
            <a:ext cx="3170237" cy="481012"/>
          </a:xfrm>
          <a:prstGeom prst="rect">
            <a:avLst/>
          </a:prstGeom>
          <a:noFill/>
          <a:ln w="9525">
            <a:noFill/>
            <a:miter lim="800000"/>
            <a:headEnd/>
            <a:tailEnd/>
          </a:ln>
        </p:spPr>
        <p:txBody>
          <a:bodyPr lIns="20137" tIns="0" rIns="20137" bIns="0" anchor="b"/>
          <a:lstStyle/>
          <a:p>
            <a:pPr algn="r" defTabSz="965200"/>
            <a:r>
              <a:rPr lang="en-US" sz="1000" i="1"/>
              <a:t>4</a:t>
            </a:r>
          </a:p>
        </p:txBody>
      </p:sp>
      <p:sp>
        <p:nvSpPr>
          <p:cNvPr id="29705" name="Rectangle 8"/>
          <p:cNvSpPr>
            <a:spLocks noChangeArrowheads="1"/>
          </p:cNvSpPr>
          <p:nvPr/>
        </p:nvSpPr>
        <p:spPr bwMode="auto">
          <a:xfrm>
            <a:off x="0" y="9120188"/>
            <a:ext cx="3170238" cy="481012"/>
          </a:xfrm>
          <a:prstGeom prst="rect">
            <a:avLst/>
          </a:prstGeom>
          <a:noFill/>
          <a:ln w="9525">
            <a:noFill/>
            <a:miter lim="800000"/>
            <a:headEnd/>
            <a:tailEnd/>
          </a:ln>
        </p:spPr>
        <p:txBody>
          <a:bodyPr wrap="none" lIns="95152" tIns="47576" rIns="95152" bIns="47576" anchor="ctr"/>
          <a:lstStyle/>
          <a:p>
            <a:endParaRPr lang="en-US"/>
          </a:p>
        </p:txBody>
      </p:sp>
      <p:sp>
        <p:nvSpPr>
          <p:cNvPr id="29706" name="Rectangle 9"/>
          <p:cNvSpPr>
            <a:spLocks noChangeArrowheads="1"/>
          </p:cNvSpPr>
          <p:nvPr/>
        </p:nvSpPr>
        <p:spPr bwMode="auto">
          <a:xfrm>
            <a:off x="0" y="0"/>
            <a:ext cx="3170238" cy="477838"/>
          </a:xfrm>
          <a:prstGeom prst="rect">
            <a:avLst/>
          </a:prstGeom>
          <a:noFill/>
          <a:ln w="9525">
            <a:noFill/>
            <a:miter lim="800000"/>
            <a:headEnd/>
            <a:tailEnd/>
          </a:ln>
        </p:spPr>
        <p:txBody>
          <a:bodyPr wrap="none" lIns="95152" tIns="47576" rIns="95152" bIns="47576" anchor="ctr"/>
          <a:lstStyle/>
          <a:p>
            <a:endParaRPr lang="en-US"/>
          </a:p>
        </p:txBody>
      </p:sp>
      <p:sp>
        <p:nvSpPr>
          <p:cNvPr id="29707" name="Rectangle 10"/>
          <p:cNvSpPr>
            <a:spLocks noChangeArrowheads="1"/>
          </p:cNvSpPr>
          <p:nvPr/>
        </p:nvSpPr>
        <p:spPr bwMode="auto">
          <a:xfrm>
            <a:off x="4144963" y="-1588"/>
            <a:ext cx="3173412" cy="479426"/>
          </a:xfrm>
          <a:prstGeom prst="rect">
            <a:avLst/>
          </a:prstGeom>
          <a:noFill/>
          <a:ln w="9525">
            <a:noFill/>
            <a:miter lim="800000"/>
            <a:headEnd/>
            <a:tailEnd/>
          </a:ln>
        </p:spPr>
        <p:txBody>
          <a:bodyPr wrap="none" lIns="95152" tIns="47576" rIns="95152" bIns="47576" anchor="ctr"/>
          <a:lstStyle/>
          <a:p>
            <a:endParaRPr lang="en-US"/>
          </a:p>
        </p:txBody>
      </p:sp>
      <p:sp>
        <p:nvSpPr>
          <p:cNvPr id="29708" name="Rectangle 11"/>
          <p:cNvSpPr>
            <a:spLocks noChangeArrowheads="1"/>
          </p:cNvSpPr>
          <p:nvPr/>
        </p:nvSpPr>
        <p:spPr bwMode="auto">
          <a:xfrm>
            <a:off x="4144963" y="9115425"/>
            <a:ext cx="3173412" cy="485775"/>
          </a:xfrm>
          <a:prstGeom prst="rect">
            <a:avLst/>
          </a:prstGeom>
          <a:noFill/>
          <a:ln w="9525">
            <a:noFill/>
            <a:miter lim="800000"/>
            <a:headEnd/>
            <a:tailEnd/>
          </a:ln>
        </p:spPr>
        <p:txBody>
          <a:bodyPr lIns="20137" tIns="0" rIns="20137" bIns="0" anchor="b"/>
          <a:lstStyle/>
          <a:p>
            <a:pPr algn="r" defTabSz="962025"/>
            <a:r>
              <a:rPr lang="en-US" sz="1100" i="1"/>
              <a:t>4</a:t>
            </a:r>
          </a:p>
        </p:txBody>
      </p:sp>
      <p:sp>
        <p:nvSpPr>
          <p:cNvPr id="29709" name="Rectangle 12"/>
          <p:cNvSpPr>
            <a:spLocks noChangeArrowheads="1"/>
          </p:cNvSpPr>
          <p:nvPr/>
        </p:nvSpPr>
        <p:spPr bwMode="auto">
          <a:xfrm>
            <a:off x="-3175" y="9115425"/>
            <a:ext cx="3173413" cy="485775"/>
          </a:xfrm>
          <a:prstGeom prst="rect">
            <a:avLst/>
          </a:prstGeom>
          <a:noFill/>
          <a:ln w="9525">
            <a:noFill/>
            <a:miter lim="800000"/>
            <a:headEnd/>
            <a:tailEnd/>
          </a:ln>
        </p:spPr>
        <p:txBody>
          <a:bodyPr wrap="none" lIns="95152" tIns="47576" rIns="95152" bIns="47576" anchor="ctr"/>
          <a:lstStyle/>
          <a:p>
            <a:endParaRPr lang="en-US"/>
          </a:p>
        </p:txBody>
      </p:sp>
      <p:sp>
        <p:nvSpPr>
          <p:cNvPr id="29710" name="Rectangle 13"/>
          <p:cNvSpPr>
            <a:spLocks noChangeArrowheads="1"/>
          </p:cNvSpPr>
          <p:nvPr/>
        </p:nvSpPr>
        <p:spPr bwMode="auto">
          <a:xfrm>
            <a:off x="-3175" y="-1588"/>
            <a:ext cx="3173413" cy="479426"/>
          </a:xfrm>
          <a:prstGeom prst="rect">
            <a:avLst/>
          </a:prstGeom>
          <a:noFill/>
          <a:ln w="9525">
            <a:noFill/>
            <a:miter lim="800000"/>
            <a:headEnd/>
            <a:tailEnd/>
          </a:ln>
        </p:spPr>
        <p:txBody>
          <a:bodyPr wrap="none" lIns="95152" tIns="47576" rIns="95152" bIns="47576" anchor="ctr"/>
          <a:lstStyle/>
          <a:p>
            <a:endParaRPr lang="en-US"/>
          </a:p>
        </p:txBody>
      </p:sp>
      <p:sp>
        <p:nvSpPr>
          <p:cNvPr id="29711" name="Rectangle 14"/>
          <p:cNvSpPr>
            <a:spLocks noGrp="1" noRot="1" noChangeAspect="1" noChangeArrowheads="1" noTextEdit="1"/>
          </p:cNvSpPr>
          <p:nvPr>
            <p:ph type="sldImg"/>
          </p:nvPr>
        </p:nvSpPr>
        <p:spPr>
          <a:xfrm>
            <a:off x="1266825" y="727075"/>
            <a:ext cx="4783138" cy="3586163"/>
          </a:xfrm>
          <a:ln cap="flat"/>
        </p:spPr>
      </p:sp>
      <p:sp>
        <p:nvSpPr>
          <p:cNvPr id="29712" name="Rectangle 15"/>
          <p:cNvSpPr>
            <a:spLocks noGrp="1" noChangeArrowheads="1"/>
          </p:cNvSpPr>
          <p:nvPr>
            <p:ph type="body" idx="1"/>
          </p:nvPr>
        </p:nvSpPr>
        <p:spPr>
          <a:xfrm>
            <a:off x="977900" y="4557713"/>
            <a:ext cx="5359400" cy="4321175"/>
          </a:xfrm>
          <a:noFill/>
          <a:ln/>
        </p:spPr>
        <p:txBody>
          <a:bodyPr lIns="129210" tIns="62088" rIns="129210" bIns="62088"/>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D7119BB3-46F6-4982-83E4-A65DF6547554}" type="slidenum">
              <a:rPr lang="en-US" smtClean="0"/>
              <a:pPr defTabSz="958850"/>
              <a:t>22</a:t>
            </a:fld>
            <a:endParaRPr lang="en-US" smtClean="0"/>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p:spPr>
        <p:txBody>
          <a:bodyPr lIns="127168" tIns="63584" rIns="127168" bIns="63584"/>
          <a:lstStyle/>
          <a:p>
            <a:pPr defTabSz="950913">
              <a:spcBef>
                <a:spcPct val="0"/>
              </a:spcBef>
            </a:pPr>
            <a:endParaRPr lang="en-US" sz="25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D7119BB3-46F6-4982-83E4-A65DF6547554}" type="slidenum">
              <a:rPr lang="en-US" smtClean="0"/>
              <a:pPr defTabSz="958850"/>
              <a:t>23</a:t>
            </a:fld>
            <a:endParaRPr lang="en-US" smtClean="0"/>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p:spPr>
        <p:txBody>
          <a:bodyPr lIns="127168" tIns="63584" rIns="127168" bIns="63584"/>
          <a:lstStyle/>
          <a:p>
            <a:pPr defTabSz="950913">
              <a:spcBef>
                <a:spcPct val="0"/>
              </a:spcBef>
            </a:pPr>
            <a:endParaRPr lang="en-US" sz="25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The thing that makes evaluating and load rating box culverts somewhat unique versus superstructures is the combination of the application of vertical and horizontal loads to develop the controlling effects at various locations around the box.  In addition to the changes approved for the MBE at July’s Bridge Engineers’ meeting, there was also an addition to the LRFD Bridge Design Specifications that may help you in determining the combinations of loads to use when addressing box culverts.  This is not in print yet, but should be shortly.</a:t>
            </a:r>
          </a:p>
        </p:txBody>
      </p:sp>
      <p:sp>
        <p:nvSpPr>
          <p:cNvPr id="40964" name="Slide Number Placeholder 3"/>
          <p:cNvSpPr>
            <a:spLocks noGrp="1"/>
          </p:cNvSpPr>
          <p:nvPr>
            <p:ph type="sldNum" sz="quarter" idx="5"/>
          </p:nvPr>
        </p:nvSpPr>
        <p:spPr>
          <a:xfrm>
            <a:off x="4143375" y="9120188"/>
            <a:ext cx="3170238" cy="479425"/>
          </a:xfrm>
          <a:prstGeom prst="rect">
            <a:avLst/>
          </a:prstGeom>
          <a:noFill/>
        </p:spPr>
        <p:txBody>
          <a:bodyPr/>
          <a:lstStyle/>
          <a:p>
            <a:pPr defTabSz="958850"/>
            <a:fld id="{E19464F7-78C6-455E-872C-9DDD48E0E7C6}" type="slidenum">
              <a:rPr lang="en-US" smtClean="0"/>
              <a:pPr defTabSz="958850"/>
              <a:t>31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C00E300D-3448-4589-9CBA-154D171A7C66}" type="slidenum">
              <a:rPr lang="en-US" smtClean="0"/>
              <a:pPr defTabSz="958850"/>
              <a:t>39</a:t>
            </a:fld>
            <a:endParaRPr lang="en-US" smtClean="0"/>
          </a:p>
        </p:txBody>
      </p:sp>
      <p:sp>
        <p:nvSpPr>
          <p:cNvPr id="26627" name="Rectangle 2"/>
          <p:cNvSpPr>
            <a:spLocks noGrp="1" noRot="1" noChangeAspect="1" noChangeArrowheads="1" noTextEdit="1"/>
          </p:cNvSpPr>
          <p:nvPr>
            <p:ph type="sldImg"/>
          </p:nvPr>
        </p:nvSpPr>
        <p:spPr>
          <a:ln cap="flat"/>
        </p:spPr>
      </p:sp>
      <p:sp>
        <p:nvSpPr>
          <p:cNvPr id="26628" name="Rectangle 3"/>
          <p:cNvSpPr>
            <a:spLocks noGrp="1" noChangeArrowheads="1"/>
          </p:cNvSpPr>
          <p:nvPr>
            <p:ph type="body" idx="1"/>
          </p:nvPr>
        </p:nvSpPr>
        <p:spPr>
          <a:noFill/>
          <a:ln/>
        </p:spPr>
        <p:txBody>
          <a:bodyPr lIns="127168" tIns="63584" rIns="127168" bIns="63584"/>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C27238EE-7B2D-4386-9B91-490394403E8E}" type="slidenum">
              <a:rPr lang="en-US" smtClean="0"/>
              <a:pPr defTabSz="958850"/>
              <a:t>40</a:t>
            </a:fld>
            <a:endParaRPr lang="en-US" smtClean="0"/>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noFill/>
          <a:ln/>
        </p:spPr>
        <p:txBody>
          <a:bodyPr lIns="127168" tIns="63584" rIns="127168" bIns="63584"/>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4FF96212-1AE5-4713-862F-14CD889F8654}" type="slidenum">
              <a:rPr lang="en-US" smtClean="0"/>
              <a:pPr defTabSz="958850"/>
              <a:t>41</a:t>
            </a:fld>
            <a:endParaRPr lang="en-US" smtClean="0"/>
          </a:p>
        </p:txBody>
      </p:sp>
      <p:sp>
        <p:nvSpPr>
          <p:cNvPr id="28675" name="Rectangle 2"/>
          <p:cNvSpPr>
            <a:spLocks noGrp="1" noRot="1" noChangeAspect="1" noChangeArrowheads="1" noTextEdit="1"/>
          </p:cNvSpPr>
          <p:nvPr>
            <p:ph type="sldImg"/>
          </p:nvPr>
        </p:nvSpPr>
        <p:spPr>
          <a:ln cap="flat"/>
        </p:spPr>
      </p:sp>
      <p:sp>
        <p:nvSpPr>
          <p:cNvPr id="28676" name="Rectangle 3"/>
          <p:cNvSpPr>
            <a:spLocks noGrp="1" noChangeArrowheads="1"/>
          </p:cNvSpPr>
          <p:nvPr>
            <p:ph type="body" idx="1"/>
          </p:nvPr>
        </p:nvSpPr>
        <p:spPr>
          <a:noFill/>
          <a:ln/>
        </p:spPr>
        <p:txBody>
          <a:bodyPr lIns="127168" tIns="63584" rIns="127168" bIns="63584"/>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7C49C247-151B-4AF5-8434-D1AE64CCBD3A}" type="slidenum">
              <a:rPr lang="en-US" smtClean="0"/>
              <a:pPr defTabSz="958850"/>
              <a:t>6</a:t>
            </a:fld>
            <a:endParaRPr lang="en-US" smtClean="0"/>
          </a:p>
        </p:txBody>
      </p:sp>
      <p:sp>
        <p:nvSpPr>
          <p:cNvPr id="27651" name="Rectangle 2"/>
          <p:cNvSpPr>
            <a:spLocks noChangeArrowheads="1"/>
          </p:cNvSpPr>
          <p:nvPr/>
        </p:nvSpPr>
        <p:spPr bwMode="auto">
          <a:xfrm>
            <a:off x="4144963" y="0"/>
            <a:ext cx="3170237" cy="479425"/>
          </a:xfrm>
          <a:prstGeom prst="rect">
            <a:avLst/>
          </a:prstGeom>
          <a:noFill/>
          <a:ln w="9525">
            <a:noFill/>
            <a:miter lim="800000"/>
            <a:headEnd/>
            <a:tailEnd/>
          </a:ln>
        </p:spPr>
        <p:txBody>
          <a:bodyPr wrap="none" lIns="95152" tIns="47576" rIns="95152" bIns="47576" anchor="ctr"/>
          <a:lstStyle/>
          <a:p>
            <a:endParaRPr lang="en-US"/>
          </a:p>
        </p:txBody>
      </p:sp>
      <p:sp>
        <p:nvSpPr>
          <p:cNvPr id="27652" name="Rectangle 3"/>
          <p:cNvSpPr>
            <a:spLocks noChangeArrowheads="1"/>
          </p:cNvSpPr>
          <p:nvPr/>
        </p:nvSpPr>
        <p:spPr bwMode="auto">
          <a:xfrm>
            <a:off x="4144963" y="9121775"/>
            <a:ext cx="3170237" cy="479425"/>
          </a:xfrm>
          <a:prstGeom prst="rect">
            <a:avLst/>
          </a:prstGeom>
          <a:noFill/>
          <a:ln w="9525">
            <a:noFill/>
            <a:miter lim="800000"/>
            <a:headEnd/>
            <a:tailEnd/>
          </a:ln>
        </p:spPr>
        <p:txBody>
          <a:bodyPr lIns="20137" tIns="0" rIns="20137" bIns="0" anchor="b"/>
          <a:lstStyle/>
          <a:p>
            <a:pPr algn="r" defTabSz="965200"/>
            <a:r>
              <a:rPr lang="en-US" sz="1000" i="1"/>
              <a:t>15</a:t>
            </a:r>
          </a:p>
        </p:txBody>
      </p:sp>
      <p:sp>
        <p:nvSpPr>
          <p:cNvPr id="27653" name="Rectangle 4"/>
          <p:cNvSpPr>
            <a:spLocks noChangeArrowheads="1"/>
          </p:cNvSpPr>
          <p:nvPr/>
        </p:nvSpPr>
        <p:spPr bwMode="auto">
          <a:xfrm>
            <a:off x="0" y="9121775"/>
            <a:ext cx="3170238" cy="479425"/>
          </a:xfrm>
          <a:prstGeom prst="rect">
            <a:avLst/>
          </a:prstGeom>
          <a:noFill/>
          <a:ln w="9525">
            <a:noFill/>
            <a:miter lim="800000"/>
            <a:headEnd/>
            <a:tailEnd/>
          </a:ln>
        </p:spPr>
        <p:txBody>
          <a:bodyPr wrap="none" lIns="95152" tIns="47576" rIns="95152" bIns="47576" anchor="ctr"/>
          <a:lstStyle/>
          <a:p>
            <a:endParaRPr lang="en-US"/>
          </a:p>
        </p:txBody>
      </p:sp>
      <p:sp>
        <p:nvSpPr>
          <p:cNvPr id="27654" name="Rectangle 5"/>
          <p:cNvSpPr>
            <a:spLocks noChangeArrowheads="1"/>
          </p:cNvSpPr>
          <p:nvPr/>
        </p:nvSpPr>
        <p:spPr bwMode="auto">
          <a:xfrm>
            <a:off x="0" y="0"/>
            <a:ext cx="3170238" cy="479425"/>
          </a:xfrm>
          <a:prstGeom prst="rect">
            <a:avLst/>
          </a:prstGeom>
          <a:noFill/>
          <a:ln w="9525">
            <a:noFill/>
            <a:miter lim="800000"/>
            <a:headEnd/>
            <a:tailEnd/>
          </a:ln>
        </p:spPr>
        <p:txBody>
          <a:bodyPr wrap="none" lIns="95152" tIns="47576" rIns="95152" bIns="47576" anchor="ctr"/>
          <a:lstStyle/>
          <a:p>
            <a:endParaRPr lang="en-US"/>
          </a:p>
        </p:txBody>
      </p:sp>
      <p:sp>
        <p:nvSpPr>
          <p:cNvPr id="27655" name="Rectangle 6"/>
          <p:cNvSpPr>
            <a:spLocks noChangeArrowheads="1"/>
          </p:cNvSpPr>
          <p:nvPr/>
        </p:nvSpPr>
        <p:spPr bwMode="auto">
          <a:xfrm>
            <a:off x="4144963" y="0"/>
            <a:ext cx="3170237" cy="477838"/>
          </a:xfrm>
          <a:prstGeom prst="rect">
            <a:avLst/>
          </a:prstGeom>
          <a:noFill/>
          <a:ln w="9525">
            <a:noFill/>
            <a:miter lim="800000"/>
            <a:headEnd/>
            <a:tailEnd/>
          </a:ln>
        </p:spPr>
        <p:txBody>
          <a:bodyPr wrap="none" lIns="95152" tIns="47576" rIns="95152" bIns="47576" anchor="ctr"/>
          <a:lstStyle/>
          <a:p>
            <a:endParaRPr lang="en-US"/>
          </a:p>
        </p:txBody>
      </p:sp>
      <p:sp>
        <p:nvSpPr>
          <p:cNvPr id="27656" name="Rectangle 7"/>
          <p:cNvSpPr>
            <a:spLocks noChangeArrowheads="1"/>
          </p:cNvSpPr>
          <p:nvPr/>
        </p:nvSpPr>
        <p:spPr bwMode="auto">
          <a:xfrm>
            <a:off x="4144963" y="9120188"/>
            <a:ext cx="3170237" cy="481012"/>
          </a:xfrm>
          <a:prstGeom prst="rect">
            <a:avLst/>
          </a:prstGeom>
          <a:noFill/>
          <a:ln w="9525">
            <a:noFill/>
            <a:miter lim="800000"/>
            <a:headEnd/>
            <a:tailEnd/>
          </a:ln>
        </p:spPr>
        <p:txBody>
          <a:bodyPr lIns="20137" tIns="0" rIns="20137" bIns="0" anchor="b"/>
          <a:lstStyle/>
          <a:p>
            <a:pPr algn="r" defTabSz="965200"/>
            <a:r>
              <a:rPr lang="en-US" sz="1000" i="1"/>
              <a:t>2</a:t>
            </a:r>
          </a:p>
        </p:txBody>
      </p:sp>
      <p:sp>
        <p:nvSpPr>
          <p:cNvPr id="27657" name="Rectangle 8"/>
          <p:cNvSpPr>
            <a:spLocks noChangeArrowheads="1"/>
          </p:cNvSpPr>
          <p:nvPr/>
        </p:nvSpPr>
        <p:spPr bwMode="auto">
          <a:xfrm>
            <a:off x="0" y="9120188"/>
            <a:ext cx="3170238" cy="481012"/>
          </a:xfrm>
          <a:prstGeom prst="rect">
            <a:avLst/>
          </a:prstGeom>
          <a:noFill/>
          <a:ln w="9525">
            <a:noFill/>
            <a:miter lim="800000"/>
            <a:headEnd/>
            <a:tailEnd/>
          </a:ln>
        </p:spPr>
        <p:txBody>
          <a:bodyPr wrap="none" lIns="95152" tIns="47576" rIns="95152" bIns="47576" anchor="ctr"/>
          <a:lstStyle/>
          <a:p>
            <a:endParaRPr lang="en-US"/>
          </a:p>
        </p:txBody>
      </p:sp>
      <p:sp>
        <p:nvSpPr>
          <p:cNvPr id="27658" name="Rectangle 9"/>
          <p:cNvSpPr>
            <a:spLocks noChangeArrowheads="1"/>
          </p:cNvSpPr>
          <p:nvPr/>
        </p:nvSpPr>
        <p:spPr bwMode="auto">
          <a:xfrm>
            <a:off x="0" y="0"/>
            <a:ext cx="3170238" cy="477838"/>
          </a:xfrm>
          <a:prstGeom prst="rect">
            <a:avLst/>
          </a:prstGeom>
          <a:noFill/>
          <a:ln w="9525">
            <a:noFill/>
            <a:miter lim="800000"/>
            <a:headEnd/>
            <a:tailEnd/>
          </a:ln>
        </p:spPr>
        <p:txBody>
          <a:bodyPr wrap="none" lIns="95152" tIns="47576" rIns="95152" bIns="47576" anchor="ctr"/>
          <a:lstStyle/>
          <a:p>
            <a:endParaRPr lang="en-US"/>
          </a:p>
        </p:txBody>
      </p:sp>
      <p:sp>
        <p:nvSpPr>
          <p:cNvPr id="27659" name="Rectangle 10"/>
          <p:cNvSpPr>
            <a:spLocks noGrp="1" noChangeArrowheads="1"/>
          </p:cNvSpPr>
          <p:nvPr>
            <p:ph type="body" idx="1"/>
          </p:nvPr>
        </p:nvSpPr>
        <p:spPr>
          <a:xfrm>
            <a:off x="977900" y="4557713"/>
            <a:ext cx="5359400" cy="4321175"/>
          </a:xfrm>
          <a:noFill/>
          <a:ln/>
        </p:spPr>
        <p:txBody>
          <a:bodyPr lIns="97327" tIns="48664" rIns="97327" bIns="48664"/>
          <a:lstStyle/>
          <a:p>
            <a:endParaRPr lang="en-US" smtClean="0"/>
          </a:p>
        </p:txBody>
      </p:sp>
      <p:sp>
        <p:nvSpPr>
          <p:cNvPr id="27660" name="Rectangle 11"/>
          <p:cNvSpPr>
            <a:spLocks noGrp="1" noRot="1" noChangeAspect="1" noChangeArrowheads="1" noTextEdit="1"/>
          </p:cNvSpPr>
          <p:nvPr>
            <p:ph type="sldImg"/>
          </p:nvPr>
        </p:nvSpPr>
        <p:spPr>
          <a:xfrm>
            <a:off x="1266825" y="727075"/>
            <a:ext cx="4783138" cy="3586163"/>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E4E510CE-CC07-4112-BB56-62D522C351F6}" type="slidenum">
              <a:rPr lang="en-US" smtClean="0"/>
              <a:pPr defTabSz="958850"/>
              <a:t>42</a:t>
            </a:fld>
            <a:endParaRPr lang="en-US" smtClean="0"/>
          </a:p>
        </p:txBody>
      </p:sp>
      <p:sp>
        <p:nvSpPr>
          <p:cNvPr id="29699" name="Rectangle 2"/>
          <p:cNvSpPr>
            <a:spLocks noGrp="1" noRot="1" noChangeAspect="1" noChangeArrowheads="1" noTextEdit="1"/>
          </p:cNvSpPr>
          <p:nvPr>
            <p:ph type="sldImg"/>
          </p:nvPr>
        </p:nvSpPr>
        <p:spPr>
          <a:ln cap="flat"/>
        </p:spPr>
      </p:sp>
      <p:sp>
        <p:nvSpPr>
          <p:cNvPr id="29700" name="Rectangle 3"/>
          <p:cNvSpPr>
            <a:spLocks noGrp="1" noChangeArrowheads="1"/>
          </p:cNvSpPr>
          <p:nvPr>
            <p:ph type="body" idx="1"/>
          </p:nvPr>
        </p:nvSpPr>
        <p:spPr>
          <a:noFill/>
          <a:ln/>
        </p:spPr>
        <p:txBody>
          <a:bodyPr lIns="127168" tIns="63584" rIns="127168" bIns="63584"/>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F437A8AB-437D-49F2-8486-838446957546}" type="slidenum">
              <a:rPr lang="en-US" smtClean="0"/>
              <a:pPr defTabSz="958850"/>
              <a:t>46</a:t>
            </a:fld>
            <a:endParaRPr lang="en-US" smtClean="0"/>
          </a:p>
        </p:txBody>
      </p:sp>
      <p:sp>
        <p:nvSpPr>
          <p:cNvPr id="30723" name="Rectangle 2"/>
          <p:cNvSpPr>
            <a:spLocks noGrp="1" noRot="1" noChangeAspect="1" noChangeArrowheads="1" noTextEdit="1"/>
          </p:cNvSpPr>
          <p:nvPr>
            <p:ph type="sldImg"/>
          </p:nvPr>
        </p:nvSpPr>
        <p:spPr>
          <a:ln cap="flat"/>
        </p:spPr>
      </p:sp>
      <p:sp>
        <p:nvSpPr>
          <p:cNvPr id="30724" name="Rectangle 3"/>
          <p:cNvSpPr>
            <a:spLocks noGrp="1" noChangeArrowheads="1"/>
          </p:cNvSpPr>
          <p:nvPr>
            <p:ph type="body" idx="1"/>
          </p:nvPr>
        </p:nvSpPr>
        <p:spPr>
          <a:noFill/>
          <a:ln/>
        </p:spPr>
        <p:txBody>
          <a:bodyPr lIns="127168" tIns="63584" rIns="127168" bIns="63584"/>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smtClean="0"/>
              <a:t>Even though box culverts represent a large quantity of what would be defined as a “bridge” per the AASHTO Manual for Bridge Evaluation, there has been very little guidance in the Manual on how to load rate these structures.</a:t>
            </a:r>
          </a:p>
        </p:txBody>
      </p:sp>
      <p:sp>
        <p:nvSpPr>
          <p:cNvPr id="35844" name="Slide Number Placeholder 3"/>
          <p:cNvSpPr>
            <a:spLocks noGrp="1"/>
          </p:cNvSpPr>
          <p:nvPr>
            <p:ph type="sldNum" sz="quarter" idx="5"/>
          </p:nvPr>
        </p:nvSpPr>
        <p:spPr>
          <a:xfrm>
            <a:off x="4143375" y="9120188"/>
            <a:ext cx="3170238" cy="479425"/>
          </a:xfrm>
          <a:prstGeom prst="rect">
            <a:avLst/>
          </a:prstGeom>
          <a:noFill/>
        </p:spPr>
        <p:txBody>
          <a:bodyPr/>
          <a:lstStyle/>
          <a:p>
            <a:pPr defTabSz="958850"/>
            <a:fld id="{34D87D32-5F97-45A0-8842-06A82E0B27D7}" type="slidenum">
              <a:rPr lang="en-US" smtClean="0"/>
              <a:pPr defTabSz="958850"/>
              <a:t>51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t>Section 6A.5.12 is now the section that address load rating of box culverts, both cast-in-place and precast.  There are several pages associated with this section.</a:t>
            </a:r>
          </a:p>
        </p:txBody>
      </p:sp>
      <p:sp>
        <p:nvSpPr>
          <p:cNvPr id="37892" name="Slide Number Placeholder 3"/>
          <p:cNvSpPr>
            <a:spLocks noGrp="1"/>
          </p:cNvSpPr>
          <p:nvPr>
            <p:ph type="sldNum" sz="quarter" idx="5"/>
          </p:nvPr>
        </p:nvSpPr>
        <p:spPr>
          <a:xfrm>
            <a:off x="4143375" y="9120188"/>
            <a:ext cx="3170238" cy="479425"/>
          </a:xfrm>
          <a:prstGeom prst="rect">
            <a:avLst/>
          </a:prstGeom>
          <a:noFill/>
        </p:spPr>
        <p:txBody>
          <a:bodyPr/>
          <a:lstStyle/>
          <a:p>
            <a:pPr defTabSz="958850"/>
            <a:fld id="{4D10D7CC-AF8B-4E10-A231-C5E0D200DD55}" type="slidenum">
              <a:rPr lang="en-US" smtClean="0"/>
              <a:pPr defTabSz="958850"/>
              <a:t>52</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This is the equation incorporated for load rating of box culverts.  It follows the same philosophy as the load rating of bridges.  What is perhaps somewhat different is the application of the lateral pressures to the buried structure.  The last two terms in the numerator incorporate the horizontal earth load and any horizontal surcharge load.  The horizontal surcharge load is anything excluding the live load surcharge load which is incorporated into the denominator of the equation, along with the vertical live load.</a:t>
            </a:r>
          </a:p>
          <a:p>
            <a:endParaRPr lang="en-US" smtClean="0"/>
          </a:p>
          <a:p>
            <a:r>
              <a:rPr lang="en-US" smtClean="0"/>
              <a:t>The MBE allows for the neglection of internal fluid load when performing load rating calculations.</a:t>
            </a:r>
          </a:p>
          <a:p>
            <a:endParaRPr lang="en-US" smtClean="0"/>
          </a:p>
          <a:p>
            <a:r>
              <a:rPr lang="en-US" smtClean="0"/>
              <a:t>The basic phi factor is for flexure or shear, depending on what you are evaluating.  Phi s is the system factor, and Phi c is the condition factor.</a:t>
            </a:r>
          </a:p>
          <a:p>
            <a:endParaRPr lang="en-US" smtClean="0"/>
          </a:p>
          <a:p>
            <a:endParaRPr lang="en-US" smtClean="0"/>
          </a:p>
        </p:txBody>
      </p:sp>
      <p:sp>
        <p:nvSpPr>
          <p:cNvPr id="38916" name="Slide Number Placeholder 3"/>
          <p:cNvSpPr>
            <a:spLocks noGrp="1"/>
          </p:cNvSpPr>
          <p:nvPr>
            <p:ph type="sldNum" sz="quarter" idx="5"/>
          </p:nvPr>
        </p:nvSpPr>
        <p:spPr>
          <a:xfrm>
            <a:off x="4143375" y="9120188"/>
            <a:ext cx="3170238" cy="479425"/>
          </a:xfrm>
          <a:prstGeom prst="rect">
            <a:avLst/>
          </a:prstGeom>
          <a:noFill/>
        </p:spPr>
        <p:txBody>
          <a:bodyPr/>
          <a:lstStyle/>
          <a:p>
            <a:pPr defTabSz="958850"/>
            <a:fld id="{3D798364-34F5-418D-9F18-D0682C2AF2ED}" type="slidenum">
              <a:rPr lang="en-US" smtClean="0"/>
              <a:pPr defTabSz="958850"/>
              <a:t>56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In terms of the load side of the equation, the load factors are given in Table 6A.5.12.5-1.  The Design Load Factors are similar to what is required in the AASHTO LRFD Bridge Design Specifications.  The Legal Load factor is a simple 2.0 value, negating the need to incorporate the 1.2 multiple presence factor.  Please keep in mind that for Design Loads parallel to span, the box evaluation is based on a single lane with the single lane multiple presence factor.</a:t>
            </a:r>
          </a:p>
        </p:txBody>
      </p:sp>
      <p:sp>
        <p:nvSpPr>
          <p:cNvPr id="39940" name="Slide Number Placeholder 3"/>
          <p:cNvSpPr>
            <a:spLocks noGrp="1"/>
          </p:cNvSpPr>
          <p:nvPr>
            <p:ph type="sldNum" sz="quarter" idx="5"/>
          </p:nvPr>
        </p:nvSpPr>
        <p:spPr>
          <a:xfrm>
            <a:off x="4143375" y="9120188"/>
            <a:ext cx="3170238" cy="479425"/>
          </a:xfrm>
          <a:prstGeom prst="rect">
            <a:avLst/>
          </a:prstGeom>
          <a:noFill/>
        </p:spPr>
        <p:txBody>
          <a:bodyPr/>
          <a:lstStyle/>
          <a:p>
            <a:pPr defTabSz="958850"/>
            <a:fld id="{2A891414-89E7-44C7-BC95-E6A1438B853D}" type="slidenum">
              <a:rPr lang="en-US" smtClean="0"/>
              <a:pPr defTabSz="958850"/>
              <a:t>57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In addition to the additions to the body of the MBE Manual, there has also been and addition to the Appendix of the Manual to incorporate an illustrative example for load rating of a box culvert.  It is somewhat of a work in progress, but it may help you.</a:t>
            </a:r>
          </a:p>
        </p:txBody>
      </p:sp>
      <p:sp>
        <p:nvSpPr>
          <p:cNvPr id="41988" name="Slide Number Placeholder 3"/>
          <p:cNvSpPr>
            <a:spLocks noGrp="1"/>
          </p:cNvSpPr>
          <p:nvPr>
            <p:ph type="sldNum" sz="quarter" idx="5"/>
          </p:nvPr>
        </p:nvSpPr>
        <p:spPr>
          <a:xfrm>
            <a:off x="4143375" y="9120188"/>
            <a:ext cx="3170238" cy="479425"/>
          </a:xfrm>
          <a:prstGeom prst="rect">
            <a:avLst/>
          </a:prstGeom>
          <a:noFill/>
        </p:spPr>
        <p:txBody>
          <a:bodyPr/>
          <a:lstStyle/>
          <a:p>
            <a:pPr defTabSz="958850"/>
            <a:fld id="{E0AD25CA-8EF2-44FD-8C1E-75E173CB5F3A}" type="slidenum">
              <a:rPr lang="en-US" smtClean="0"/>
              <a:pPr defTabSz="958850"/>
              <a:t>58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62</a:t>
            </a:fld>
            <a:endParaRPr lang="en-US"/>
          </a:p>
        </p:txBody>
      </p:sp>
    </p:spTree>
    <p:extLst>
      <p:ext uri="{BB962C8B-B14F-4D97-AF65-F5344CB8AC3E}">
        <p14:creationId xmlns:p14="http://schemas.microsoft.com/office/powerpoint/2010/main" xmlns="" val="2951538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63</a:t>
            </a:fld>
            <a:endParaRPr lang="en-US"/>
          </a:p>
        </p:txBody>
      </p:sp>
    </p:spTree>
    <p:extLst>
      <p:ext uri="{BB962C8B-B14F-4D97-AF65-F5344CB8AC3E}">
        <p14:creationId xmlns:p14="http://schemas.microsoft.com/office/powerpoint/2010/main" xmlns="" val="295153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AA039354-EE5F-46F6-9656-76FAE07BA17C}" type="slidenum">
              <a:rPr lang="en-US" smtClean="0"/>
              <a:pPr defTabSz="958850"/>
              <a:t>7</a:t>
            </a:fld>
            <a:endParaRPr lang="en-US" smtClean="0"/>
          </a:p>
        </p:txBody>
      </p:sp>
      <p:sp>
        <p:nvSpPr>
          <p:cNvPr id="28675" name="Rectangle 2"/>
          <p:cNvSpPr>
            <a:spLocks noGrp="1" noRot="1" noChangeAspect="1" noChangeArrowheads="1" noTextEdit="1"/>
          </p:cNvSpPr>
          <p:nvPr>
            <p:ph type="sldImg"/>
          </p:nvPr>
        </p:nvSpPr>
        <p:spPr>
          <a:ln cap="flat"/>
        </p:spPr>
      </p:sp>
      <p:sp>
        <p:nvSpPr>
          <p:cNvPr id="28676" name="Rectangle 3"/>
          <p:cNvSpPr>
            <a:spLocks noGrp="1" noChangeArrowheads="1"/>
          </p:cNvSpPr>
          <p:nvPr>
            <p:ph type="body" idx="1"/>
          </p:nvPr>
        </p:nvSpPr>
        <p:spPr>
          <a:noFill/>
          <a:ln/>
        </p:spPr>
        <p:txBody>
          <a:bodyPr/>
          <a:lstStyle/>
          <a:p>
            <a:pPr defTabSz="950913">
              <a:spcBef>
                <a:spcPct val="0"/>
              </a:spcBef>
            </a:pPr>
            <a:endParaRPr lang="en-US" sz="25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64</a:t>
            </a:fld>
            <a:endParaRPr lang="en-US"/>
          </a:p>
        </p:txBody>
      </p:sp>
    </p:spTree>
    <p:extLst>
      <p:ext uri="{BB962C8B-B14F-4D97-AF65-F5344CB8AC3E}">
        <p14:creationId xmlns:p14="http://schemas.microsoft.com/office/powerpoint/2010/main" xmlns="" val="2951538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65</a:t>
            </a:fld>
            <a:endParaRPr lang="en-US"/>
          </a:p>
        </p:txBody>
      </p:sp>
    </p:spTree>
    <p:extLst>
      <p:ext uri="{BB962C8B-B14F-4D97-AF65-F5344CB8AC3E}">
        <p14:creationId xmlns:p14="http://schemas.microsoft.com/office/powerpoint/2010/main" xmlns="" val="962307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66</a:t>
            </a:fld>
            <a:endParaRPr lang="en-US"/>
          </a:p>
        </p:txBody>
      </p:sp>
    </p:spTree>
    <p:extLst>
      <p:ext uri="{BB962C8B-B14F-4D97-AF65-F5344CB8AC3E}">
        <p14:creationId xmlns:p14="http://schemas.microsoft.com/office/powerpoint/2010/main" xmlns="" val="962307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67</a:t>
            </a:fld>
            <a:endParaRPr lang="en-US"/>
          </a:p>
        </p:txBody>
      </p:sp>
    </p:spTree>
    <p:extLst>
      <p:ext uri="{BB962C8B-B14F-4D97-AF65-F5344CB8AC3E}">
        <p14:creationId xmlns:p14="http://schemas.microsoft.com/office/powerpoint/2010/main" xmlns="" val="9623079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68</a:t>
            </a:fld>
            <a:endParaRPr lang="en-US"/>
          </a:p>
        </p:txBody>
      </p:sp>
    </p:spTree>
    <p:extLst>
      <p:ext uri="{BB962C8B-B14F-4D97-AF65-F5344CB8AC3E}">
        <p14:creationId xmlns:p14="http://schemas.microsoft.com/office/powerpoint/2010/main" xmlns="" val="962307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69</a:t>
            </a:fld>
            <a:endParaRPr lang="en-US"/>
          </a:p>
        </p:txBody>
      </p:sp>
    </p:spTree>
    <p:extLst>
      <p:ext uri="{BB962C8B-B14F-4D97-AF65-F5344CB8AC3E}">
        <p14:creationId xmlns:p14="http://schemas.microsoft.com/office/powerpoint/2010/main" xmlns="" val="962307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70</a:t>
            </a:fld>
            <a:endParaRPr lang="en-US"/>
          </a:p>
        </p:txBody>
      </p:sp>
    </p:spTree>
    <p:extLst>
      <p:ext uri="{BB962C8B-B14F-4D97-AF65-F5344CB8AC3E}">
        <p14:creationId xmlns:p14="http://schemas.microsoft.com/office/powerpoint/2010/main" xmlns="" val="962307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71</a:t>
            </a:fld>
            <a:endParaRPr lang="en-US"/>
          </a:p>
        </p:txBody>
      </p:sp>
    </p:spTree>
    <p:extLst>
      <p:ext uri="{BB962C8B-B14F-4D97-AF65-F5344CB8AC3E}">
        <p14:creationId xmlns:p14="http://schemas.microsoft.com/office/powerpoint/2010/main" xmlns="" val="962307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72</a:t>
            </a:fld>
            <a:endParaRPr lang="en-US"/>
          </a:p>
        </p:txBody>
      </p:sp>
    </p:spTree>
    <p:extLst>
      <p:ext uri="{BB962C8B-B14F-4D97-AF65-F5344CB8AC3E}">
        <p14:creationId xmlns:p14="http://schemas.microsoft.com/office/powerpoint/2010/main" xmlns="" val="9623079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73</a:t>
            </a:fld>
            <a:endParaRPr lang="en-US"/>
          </a:p>
        </p:txBody>
      </p:sp>
    </p:spTree>
    <p:extLst>
      <p:ext uri="{BB962C8B-B14F-4D97-AF65-F5344CB8AC3E}">
        <p14:creationId xmlns:p14="http://schemas.microsoft.com/office/powerpoint/2010/main" xmlns="" val="276746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D193B46B-3500-4D89-93A7-8011544A801F}" type="slidenum">
              <a:rPr lang="en-US" smtClean="0"/>
              <a:pPr defTabSz="958850"/>
              <a:t>8</a:t>
            </a:fld>
            <a:endParaRPr lang="en-US" smtClean="0"/>
          </a:p>
        </p:txBody>
      </p:sp>
      <p:sp>
        <p:nvSpPr>
          <p:cNvPr id="29699" name="Rectangle 2"/>
          <p:cNvSpPr>
            <a:spLocks noChangeArrowheads="1"/>
          </p:cNvSpPr>
          <p:nvPr/>
        </p:nvSpPr>
        <p:spPr bwMode="auto">
          <a:xfrm>
            <a:off x="4144963" y="0"/>
            <a:ext cx="3170237" cy="479425"/>
          </a:xfrm>
          <a:prstGeom prst="rect">
            <a:avLst/>
          </a:prstGeom>
          <a:noFill/>
          <a:ln w="9525">
            <a:noFill/>
            <a:miter lim="800000"/>
            <a:headEnd/>
            <a:tailEnd/>
          </a:ln>
        </p:spPr>
        <p:txBody>
          <a:bodyPr wrap="none" lIns="95152" tIns="47576" rIns="95152" bIns="47576" anchor="ctr"/>
          <a:lstStyle/>
          <a:p>
            <a:endParaRPr lang="en-US"/>
          </a:p>
        </p:txBody>
      </p:sp>
      <p:sp>
        <p:nvSpPr>
          <p:cNvPr id="29700" name="Rectangle 3"/>
          <p:cNvSpPr>
            <a:spLocks noChangeArrowheads="1"/>
          </p:cNvSpPr>
          <p:nvPr/>
        </p:nvSpPr>
        <p:spPr bwMode="auto">
          <a:xfrm>
            <a:off x="4144963" y="9121775"/>
            <a:ext cx="3170237" cy="479425"/>
          </a:xfrm>
          <a:prstGeom prst="rect">
            <a:avLst/>
          </a:prstGeom>
          <a:noFill/>
          <a:ln w="9525">
            <a:noFill/>
            <a:miter lim="800000"/>
            <a:headEnd/>
            <a:tailEnd/>
          </a:ln>
        </p:spPr>
        <p:txBody>
          <a:bodyPr lIns="20137" tIns="0" rIns="20137" bIns="0" anchor="b"/>
          <a:lstStyle/>
          <a:p>
            <a:pPr algn="r" defTabSz="965200"/>
            <a:r>
              <a:rPr lang="en-US" sz="1000" i="1"/>
              <a:t>17</a:t>
            </a:r>
          </a:p>
        </p:txBody>
      </p:sp>
      <p:sp>
        <p:nvSpPr>
          <p:cNvPr id="29701" name="Rectangle 4"/>
          <p:cNvSpPr>
            <a:spLocks noChangeArrowheads="1"/>
          </p:cNvSpPr>
          <p:nvPr/>
        </p:nvSpPr>
        <p:spPr bwMode="auto">
          <a:xfrm>
            <a:off x="0" y="9121775"/>
            <a:ext cx="3170238" cy="479425"/>
          </a:xfrm>
          <a:prstGeom prst="rect">
            <a:avLst/>
          </a:prstGeom>
          <a:noFill/>
          <a:ln w="9525">
            <a:noFill/>
            <a:miter lim="800000"/>
            <a:headEnd/>
            <a:tailEnd/>
          </a:ln>
        </p:spPr>
        <p:txBody>
          <a:bodyPr wrap="none" lIns="95152" tIns="47576" rIns="95152" bIns="47576" anchor="ctr"/>
          <a:lstStyle/>
          <a:p>
            <a:endParaRPr lang="en-US"/>
          </a:p>
        </p:txBody>
      </p:sp>
      <p:sp>
        <p:nvSpPr>
          <p:cNvPr id="29702" name="Rectangle 5"/>
          <p:cNvSpPr>
            <a:spLocks noChangeArrowheads="1"/>
          </p:cNvSpPr>
          <p:nvPr/>
        </p:nvSpPr>
        <p:spPr bwMode="auto">
          <a:xfrm>
            <a:off x="0" y="0"/>
            <a:ext cx="3170238" cy="479425"/>
          </a:xfrm>
          <a:prstGeom prst="rect">
            <a:avLst/>
          </a:prstGeom>
          <a:noFill/>
          <a:ln w="9525">
            <a:noFill/>
            <a:miter lim="800000"/>
            <a:headEnd/>
            <a:tailEnd/>
          </a:ln>
        </p:spPr>
        <p:txBody>
          <a:bodyPr wrap="none" lIns="95152" tIns="47576" rIns="95152" bIns="47576" anchor="ctr"/>
          <a:lstStyle/>
          <a:p>
            <a:endParaRPr lang="en-US"/>
          </a:p>
        </p:txBody>
      </p:sp>
      <p:sp>
        <p:nvSpPr>
          <p:cNvPr id="29703" name="Rectangle 6"/>
          <p:cNvSpPr>
            <a:spLocks noChangeArrowheads="1"/>
          </p:cNvSpPr>
          <p:nvPr/>
        </p:nvSpPr>
        <p:spPr bwMode="auto">
          <a:xfrm>
            <a:off x="4144963" y="0"/>
            <a:ext cx="3170237" cy="477838"/>
          </a:xfrm>
          <a:prstGeom prst="rect">
            <a:avLst/>
          </a:prstGeom>
          <a:noFill/>
          <a:ln w="9525">
            <a:noFill/>
            <a:miter lim="800000"/>
            <a:headEnd/>
            <a:tailEnd/>
          </a:ln>
        </p:spPr>
        <p:txBody>
          <a:bodyPr wrap="none" lIns="95152" tIns="47576" rIns="95152" bIns="47576" anchor="ctr"/>
          <a:lstStyle/>
          <a:p>
            <a:endParaRPr lang="en-US"/>
          </a:p>
        </p:txBody>
      </p:sp>
      <p:sp>
        <p:nvSpPr>
          <p:cNvPr id="29704" name="Rectangle 7"/>
          <p:cNvSpPr>
            <a:spLocks noChangeArrowheads="1"/>
          </p:cNvSpPr>
          <p:nvPr/>
        </p:nvSpPr>
        <p:spPr bwMode="auto">
          <a:xfrm>
            <a:off x="4144963" y="9120188"/>
            <a:ext cx="3170237" cy="481012"/>
          </a:xfrm>
          <a:prstGeom prst="rect">
            <a:avLst/>
          </a:prstGeom>
          <a:noFill/>
          <a:ln w="9525">
            <a:noFill/>
            <a:miter lim="800000"/>
            <a:headEnd/>
            <a:tailEnd/>
          </a:ln>
        </p:spPr>
        <p:txBody>
          <a:bodyPr lIns="20137" tIns="0" rIns="20137" bIns="0" anchor="b"/>
          <a:lstStyle/>
          <a:p>
            <a:pPr algn="r" defTabSz="965200"/>
            <a:r>
              <a:rPr lang="en-US" sz="1000" i="1"/>
              <a:t>4</a:t>
            </a:r>
          </a:p>
        </p:txBody>
      </p:sp>
      <p:sp>
        <p:nvSpPr>
          <p:cNvPr id="29705" name="Rectangle 8"/>
          <p:cNvSpPr>
            <a:spLocks noChangeArrowheads="1"/>
          </p:cNvSpPr>
          <p:nvPr/>
        </p:nvSpPr>
        <p:spPr bwMode="auto">
          <a:xfrm>
            <a:off x="0" y="9120188"/>
            <a:ext cx="3170238" cy="481012"/>
          </a:xfrm>
          <a:prstGeom prst="rect">
            <a:avLst/>
          </a:prstGeom>
          <a:noFill/>
          <a:ln w="9525">
            <a:noFill/>
            <a:miter lim="800000"/>
            <a:headEnd/>
            <a:tailEnd/>
          </a:ln>
        </p:spPr>
        <p:txBody>
          <a:bodyPr wrap="none" lIns="95152" tIns="47576" rIns="95152" bIns="47576" anchor="ctr"/>
          <a:lstStyle/>
          <a:p>
            <a:endParaRPr lang="en-US"/>
          </a:p>
        </p:txBody>
      </p:sp>
      <p:sp>
        <p:nvSpPr>
          <p:cNvPr id="29706" name="Rectangle 9"/>
          <p:cNvSpPr>
            <a:spLocks noChangeArrowheads="1"/>
          </p:cNvSpPr>
          <p:nvPr/>
        </p:nvSpPr>
        <p:spPr bwMode="auto">
          <a:xfrm>
            <a:off x="0" y="0"/>
            <a:ext cx="3170238" cy="477838"/>
          </a:xfrm>
          <a:prstGeom prst="rect">
            <a:avLst/>
          </a:prstGeom>
          <a:noFill/>
          <a:ln w="9525">
            <a:noFill/>
            <a:miter lim="800000"/>
            <a:headEnd/>
            <a:tailEnd/>
          </a:ln>
        </p:spPr>
        <p:txBody>
          <a:bodyPr wrap="none" lIns="95152" tIns="47576" rIns="95152" bIns="47576" anchor="ctr"/>
          <a:lstStyle/>
          <a:p>
            <a:endParaRPr lang="en-US"/>
          </a:p>
        </p:txBody>
      </p:sp>
      <p:sp>
        <p:nvSpPr>
          <p:cNvPr id="29707" name="Rectangle 10"/>
          <p:cNvSpPr>
            <a:spLocks noChangeArrowheads="1"/>
          </p:cNvSpPr>
          <p:nvPr/>
        </p:nvSpPr>
        <p:spPr bwMode="auto">
          <a:xfrm>
            <a:off x="4144963" y="-1588"/>
            <a:ext cx="3173412" cy="479426"/>
          </a:xfrm>
          <a:prstGeom prst="rect">
            <a:avLst/>
          </a:prstGeom>
          <a:noFill/>
          <a:ln w="9525">
            <a:noFill/>
            <a:miter lim="800000"/>
            <a:headEnd/>
            <a:tailEnd/>
          </a:ln>
        </p:spPr>
        <p:txBody>
          <a:bodyPr wrap="none" lIns="95152" tIns="47576" rIns="95152" bIns="47576" anchor="ctr"/>
          <a:lstStyle/>
          <a:p>
            <a:endParaRPr lang="en-US"/>
          </a:p>
        </p:txBody>
      </p:sp>
      <p:sp>
        <p:nvSpPr>
          <p:cNvPr id="29708" name="Rectangle 11"/>
          <p:cNvSpPr>
            <a:spLocks noChangeArrowheads="1"/>
          </p:cNvSpPr>
          <p:nvPr/>
        </p:nvSpPr>
        <p:spPr bwMode="auto">
          <a:xfrm>
            <a:off x="4144963" y="9115425"/>
            <a:ext cx="3173412" cy="485775"/>
          </a:xfrm>
          <a:prstGeom prst="rect">
            <a:avLst/>
          </a:prstGeom>
          <a:noFill/>
          <a:ln w="9525">
            <a:noFill/>
            <a:miter lim="800000"/>
            <a:headEnd/>
            <a:tailEnd/>
          </a:ln>
        </p:spPr>
        <p:txBody>
          <a:bodyPr lIns="20137" tIns="0" rIns="20137" bIns="0" anchor="b"/>
          <a:lstStyle/>
          <a:p>
            <a:pPr algn="r" defTabSz="962025"/>
            <a:r>
              <a:rPr lang="en-US" sz="1100" i="1"/>
              <a:t>4</a:t>
            </a:r>
          </a:p>
        </p:txBody>
      </p:sp>
      <p:sp>
        <p:nvSpPr>
          <p:cNvPr id="29709" name="Rectangle 12"/>
          <p:cNvSpPr>
            <a:spLocks noChangeArrowheads="1"/>
          </p:cNvSpPr>
          <p:nvPr/>
        </p:nvSpPr>
        <p:spPr bwMode="auto">
          <a:xfrm>
            <a:off x="-3175" y="9115425"/>
            <a:ext cx="3173413" cy="485775"/>
          </a:xfrm>
          <a:prstGeom prst="rect">
            <a:avLst/>
          </a:prstGeom>
          <a:noFill/>
          <a:ln w="9525">
            <a:noFill/>
            <a:miter lim="800000"/>
            <a:headEnd/>
            <a:tailEnd/>
          </a:ln>
        </p:spPr>
        <p:txBody>
          <a:bodyPr wrap="none" lIns="95152" tIns="47576" rIns="95152" bIns="47576" anchor="ctr"/>
          <a:lstStyle/>
          <a:p>
            <a:endParaRPr lang="en-US"/>
          </a:p>
        </p:txBody>
      </p:sp>
      <p:sp>
        <p:nvSpPr>
          <p:cNvPr id="29710" name="Rectangle 13"/>
          <p:cNvSpPr>
            <a:spLocks noChangeArrowheads="1"/>
          </p:cNvSpPr>
          <p:nvPr/>
        </p:nvSpPr>
        <p:spPr bwMode="auto">
          <a:xfrm>
            <a:off x="-3175" y="-1588"/>
            <a:ext cx="3173413" cy="479426"/>
          </a:xfrm>
          <a:prstGeom prst="rect">
            <a:avLst/>
          </a:prstGeom>
          <a:noFill/>
          <a:ln w="9525">
            <a:noFill/>
            <a:miter lim="800000"/>
            <a:headEnd/>
            <a:tailEnd/>
          </a:ln>
        </p:spPr>
        <p:txBody>
          <a:bodyPr wrap="none" lIns="95152" tIns="47576" rIns="95152" bIns="47576" anchor="ctr"/>
          <a:lstStyle/>
          <a:p>
            <a:endParaRPr lang="en-US"/>
          </a:p>
        </p:txBody>
      </p:sp>
      <p:sp>
        <p:nvSpPr>
          <p:cNvPr id="29711" name="Rectangle 14"/>
          <p:cNvSpPr>
            <a:spLocks noGrp="1" noRot="1" noChangeAspect="1" noChangeArrowheads="1" noTextEdit="1"/>
          </p:cNvSpPr>
          <p:nvPr>
            <p:ph type="sldImg"/>
          </p:nvPr>
        </p:nvSpPr>
        <p:spPr>
          <a:xfrm>
            <a:off x="1266825" y="727075"/>
            <a:ext cx="4783138" cy="3586163"/>
          </a:xfrm>
          <a:ln cap="flat"/>
        </p:spPr>
      </p:sp>
      <p:sp>
        <p:nvSpPr>
          <p:cNvPr id="29712" name="Rectangle 15"/>
          <p:cNvSpPr>
            <a:spLocks noGrp="1" noChangeArrowheads="1"/>
          </p:cNvSpPr>
          <p:nvPr>
            <p:ph type="body" idx="1"/>
          </p:nvPr>
        </p:nvSpPr>
        <p:spPr>
          <a:xfrm>
            <a:off x="977900" y="4557713"/>
            <a:ext cx="5359400" cy="4321175"/>
          </a:xfrm>
          <a:noFill/>
          <a:ln/>
        </p:spPr>
        <p:txBody>
          <a:bodyPr lIns="129210" tIns="62088" rIns="129210" bIns="62088"/>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74</a:t>
            </a:fld>
            <a:endParaRPr lang="en-US"/>
          </a:p>
        </p:txBody>
      </p:sp>
    </p:spTree>
    <p:extLst>
      <p:ext uri="{BB962C8B-B14F-4D97-AF65-F5344CB8AC3E}">
        <p14:creationId xmlns:p14="http://schemas.microsoft.com/office/powerpoint/2010/main" xmlns="" val="94472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Maine</a:t>
            </a:r>
            <a:r>
              <a:rPr lang="en-US" baseline="0" dirty="0" smtClean="0"/>
              <a:t> view shows the overall dimensions, along with a reinforcement schedule.  Comprehensive text report shows the critical section tables.</a:t>
            </a:r>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75</a:t>
            </a:fld>
            <a:endParaRPr lang="en-US"/>
          </a:p>
        </p:txBody>
      </p:sp>
    </p:spTree>
    <p:extLst>
      <p:ext uri="{BB962C8B-B14F-4D97-AF65-F5344CB8AC3E}">
        <p14:creationId xmlns:p14="http://schemas.microsoft.com/office/powerpoint/2010/main" xmlns="" val="9180006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a:t>
            </a:r>
            <a:r>
              <a:rPr lang="en-US" baseline="0" dirty="0" smtClean="0"/>
              <a:t> time you press the OK button, the design and all output displays are completely updated, in both Design and Analysis Modes.</a:t>
            </a:r>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76</a:t>
            </a:fld>
            <a:endParaRPr lang="en-US"/>
          </a:p>
        </p:txBody>
      </p:sp>
    </p:spTree>
    <p:extLst>
      <p:ext uri="{BB962C8B-B14F-4D97-AF65-F5344CB8AC3E}">
        <p14:creationId xmlns:p14="http://schemas.microsoft.com/office/powerpoint/2010/main" xmlns="" val="8345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43375" y="9120188"/>
            <a:ext cx="3170238" cy="479425"/>
          </a:xfrm>
          <a:prstGeom prst="rect">
            <a:avLst/>
          </a:prstGeom>
        </p:spPr>
        <p:txBody>
          <a:bodyPr/>
          <a:lstStyle/>
          <a:p>
            <a:pPr>
              <a:defRPr/>
            </a:pPr>
            <a:fld id="{A07500AC-3F3A-416D-A293-F9EAD9A919D9}" type="slidenum">
              <a:rPr lang="en-US" smtClean="0"/>
              <a:pPr>
                <a:defRPr/>
              </a:pPr>
              <a:t>77</a:t>
            </a:fld>
            <a:endParaRPr lang="en-US"/>
          </a:p>
        </p:txBody>
      </p:sp>
    </p:spTree>
    <p:extLst>
      <p:ext uri="{BB962C8B-B14F-4D97-AF65-F5344CB8AC3E}">
        <p14:creationId xmlns:p14="http://schemas.microsoft.com/office/powerpoint/2010/main" xmlns="" val="71038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15C83D0C-6A16-4E0B-A972-AAC8C2A0B64F}" type="slidenum">
              <a:rPr lang="en-US" smtClean="0"/>
              <a:pPr defTabSz="958850"/>
              <a:t>9</a:t>
            </a:fld>
            <a:endParaRPr lang="en-US" smtClean="0"/>
          </a:p>
        </p:txBody>
      </p:sp>
      <p:sp>
        <p:nvSpPr>
          <p:cNvPr id="30723" name="Rectangle 2"/>
          <p:cNvSpPr>
            <a:spLocks noChangeArrowheads="1"/>
          </p:cNvSpPr>
          <p:nvPr/>
        </p:nvSpPr>
        <p:spPr bwMode="auto">
          <a:xfrm>
            <a:off x="4144963" y="0"/>
            <a:ext cx="3170237" cy="479425"/>
          </a:xfrm>
          <a:prstGeom prst="rect">
            <a:avLst/>
          </a:prstGeom>
          <a:noFill/>
          <a:ln w="9525">
            <a:noFill/>
            <a:miter lim="800000"/>
            <a:headEnd/>
            <a:tailEnd/>
          </a:ln>
        </p:spPr>
        <p:txBody>
          <a:bodyPr wrap="none" lIns="95152" tIns="47576" rIns="95152" bIns="47576" anchor="ctr"/>
          <a:lstStyle/>
          <a:p>
            <a:endParaRPr lang="en-US"/>
          </a:p>
        </p:txBody>
      </p:sp>
      <p:sp>
        <p:nvSpPr>
          <p:cNvPr id="30724" name="Rectangle 3"/>
          <p:cNvSpPr>
            <a:spLocks noChangeArrowheads="1"/>
          </p:cNvSpPr>
          <p:nvPr/>
        </p:nvSpPr>
        <p:spPr bwMode="auto">
          <a:xfrm>
            <a:off x="4144963" y="9121775"/>
            <a:ext cx="3170237" cy="479425"/>
          </a:xfrm>
          <a:prstGeom prst="rect">
            <a:avLst/>
          </a:prstGeom>
          <a:noFill/>
          <a:ln w="9525">
            <a:noFill/>
            <a:miter lim="800000"/>
            <a:headEnd/>
            <a:tailEnd/>
          </a:ln>
        </p:spPr>
        <p:txBody>
          <a:bodyPr lIns="20137" tIns="0" rIns="20137" bIns="0" anchor="b"/>
          <a:lstStyle/>
          <a:p>
            <a:pPr algn="r" defTabSz="965200"/>
            <a:r>
              <a:rPr lang="en-US" sz="1000" i="1"/>
              <a:t>19</a:t>
            </a:r>
          </a:p>
        </p:txBody>
      </p:sp>
      <p:sp>
        <p:nvSpPr>
          <p:cNvPr id="30725" name="Rectangle 4"/>
          <p:cNvSpPr>
            <a:spLocks noChangeArrowheads="1"/>
          </p:cNvSpPr>
          <p:nvPr/>
        </p:nvSpPr>
        <p:spPr bwMode="auto">
          <a:xfrm>
            <a:off x="0" y="9121775"/>
            <a:ext cx="3170238" cy="479425"/>
          </a:xfrm>
          <a:prstGeom prst="rect">
            <a:avLst/>
          </a:prstGeom>
          <a:noFill/>
          <a:ln w="9525">
            <a:noFill/>
            <a:miter lim="800000"/>
            <a:headEnd/>
            <a:tailEnd/>
          </a:ln>
        </p:spPr>
        <p:txBody>
          <a:bodyPr wrap="none" lIns="95152" tIns="47576" rIns="95152" bIns="47576" anchor="ctr"/>
          <a:lstStyle/>
          <a:p>
            <a:endParaRPr lang="en-US"/>
          </a:p>
        </p:txBody>
      </p:sp>
      <p:sp>
        <p:nvSpPr>
          <p:cNvPr id="30726" name="Rectangle 5"/>
          <p:cNvSpPr>
            <a:spLocks noChangeArrowheads="1"/>
          </p:cNvSpPr>
          <p:nvPr/>
        </p:nvSpPr>
        <p:spPr bwMode="auto">
          <a:xfrm>
            <a:off x="0" y="0"/>
            <a:ext cx="3170238" cy="479425"/>
          </a:xfrm>
          <a:prstGeom prst="rect">
            <a:avLst/>
          </a:prstGeom>
          <a:noFill/>
          <a:ln w="9525">
            <a:noFill/>
            <a:miter lim="800000"/>
            <a:headEnd/>
            <a:tailEnd/>
          </a:ln>
        </p:spPr>
        <p:txBody>
          <a:bodyPr wrap="none" lIns="95152" tIns="47576" rIns="95152" bIns="47576" anchor="ctr"/>
          <a:lstStyle/>
          <a:p>
            <a:endParaRPr lang="en-US"/>
          </a:p>
        </p:txBody>
      </p:sp>
      <p:sp>
        <p:nvSpPr>
          <p:cNvPr id="30727" name="Rectangle 6"/>
          <p:cNvSpPr>
            <a:spLocks noChangeArrowheads="1"/>
          </p:cNvSpPr>
          <p:nvPr/>
        </p:nvSpPr>
        <p:spPr bwMode="auto">
          <a:xfrm>
            <a:off x="4144963" y="0"/>
            <a:ext cx="3170237" cy="477838"/>
          </a:xfrm>
          <a:prstGeom prst="rect">
            <a:avLst/>
          </a:prstGeom>
          <a:noFill/>
          <a:ln w="9525">
            <a:noFill/>
            <a:miter lim="800000"/>
            <a:headEnd/>
            <a:tailEnd/>
          </a:ln>
        </p:spPr>
        <p:txBody>
          <a:bodyPr wrap="none" lIns="95152" tIns="47576" rIns="95152" bIns="47576" anchor="ctr"/>
          <a:lstStyle/>
          <a:p>
            <a:endParaRPr lang="en-US"/>
          </a:p>
        </p:txBody>
      </p:sp>
      <p:sp>
        <p:nvSpPr>
          <p:cNvPr id="30728" name="Rectangle 7"/>
          <p:cNvSpPr>
            <a:spLocks noChangeArrowheads="1"/>
          </p:cNvSpPr>
          <p:nvPr/>
        </p:nvSpPr>
        <p:spPr bwMode="auto">
          <a:xfrm>
            <a:off x="4144963" y="9120188"/>
            <a:ext cx="3170237" cy="481012"/>
          </a:xfrm>
          <a:prstGeom prst="rect">
            <a:avLst/>
          </a:prstGeom>
          <a:noFill/>
          <a:ln w="9525">
            <a:noFill/>
            <a:miter lim="800000"/>
            <a:headEnd/>
            <a:tailEnd/>
          </a:ln>
        </p:spPr>
        <p:txBody>
          <a:bodyPr lIns="20137" tIns="0" rIns="20137" bIns="0" anchor="b"/>
          <a:lstStyle/>
          <a:p>
            <a:pPr algn="r" defTabSz="965200"/>
            <a:r>
              <a:rPr lang="en-US" sz="1000" i="1"/>
              <a:t>7</a:t>
            </a:r>
          </a:p>
        </p:txBody>
      </p:sp>
      <p:sp>
        <p:nvSpPr>
          <p:cNvPr id="30729" name="Rectangle 8"/>
          <p:cNvSpPr>
            <a:spLocks noChangeArrowheads="1"/>
          </p:cNvSpPr>
          <p:nvPr/>
        </p:nvSpPr>
        <p:spPr bwMode="auto">
          <a:xfrm>
            <a:off x="0" y="9120188"/>
            <a:ext cx="3170238" cy="481012"/>
          </a:xfrm>
          <a:prstGeom prst="rect">
            <a:avLst/>
          </a:prstGeom>
          <a:noFill/>
          <a:ln w="9525">
            <a:noFill/>
            <a:miter lim="800000"/>
            <a:headEnd/>
            <a:tailEnd/>
          </a:ln>
        </p:spPr>
        <p:txBody>
          <a:bodyPr wrap="none" lIns="95152" tIns="47576" rIns="95152" bIns="47576" anchor="ctr"/>
          <a:lstStyle/>
          <a:p>
            <a:endParaRPr lang="en-US"/>
          </a:p>
        </p:txBody>
      </p:sp>
      <p:sp>
        <p:nvSpPr>
          <p:cNvPr id="30730" name="Rectangle 9"/>
          <p:cNvSpPr>
            <a:spLocks noChangeArrowheads="1"/>
          </p:cNvSpPr>
          <p:nvPr/>
        </p:nvSpPr>
        <p:spPr bwMode="auto">
          <a:xfrm>
            <a:off x="0" y="0"/>
            <a:ext cx="3170238" cy="477838"/>
          </a:xfrm>
          <a:prstGeom prst="rect">
            <a:avLst/>
          </a:prstGeom>
          <a:noFill/>
          <a:ln w="9525">
            <a:noFill/>
            <a:miter lim="800000"/>
            <a:headEnd/>
            <a:tailEnd/>
          </a:ln>
        </p:spPr>
        <p:txBody>
          <a:bodyPr wrap="none" lIns="95152" tIns="47576" rIns="95152" bIns="47576" anchor="ctr"/>
          <a:lstStyle/>
          <a:p>
            <a:endParaRPr lang="en-US"/>
          </a:p>
        </p:txBody>
      </p:sp>
      <p:sp>
        <p:nvSpPr>
          <p:cNvPr id="30731" name="Rectangle 10"/>
          <p:cNvSpPr>
            <a:spLocks noGrp="1" noChangeArrowheads="1"/>
          </p:cNvSpPr>
          <p:nvPr>
            <p:ph type="body" idx="1"/>
          </p:nvPr>
        </p:nvSpPr>
        <p:spPr>
          <a:xfrm>
            <a:off x="977900" y="4557713"/>
            <a:ext cx="5359400" cy="4321175"/>
          </a:xfrm>
          <a:noFill/>
          <a:ln/>
        </p:spPr>
        <p:txBody>
          <a:bodyPr lIns="97327" tIns="48664" rIns="97327" bIns="48664"/>
          <a:lstStyle/>
          <a:p>
            <a:endParaRPr lang="en-US" smtClean="0"/>
          </a:p>
        </p:txBody>
      </p:sp>
      <p:sp>
        <p:nvSpPr>
          <p:cNvPr id="30732" name="Rectangle 11"/>
          <p:cNvSpPr>
            <a:spLocks noGrp="1" noRot="1" noChangeAspect="1" noChangeArrowheads="1" noTextEdit="1"/>
          </p:cNvSpPr>
          <p:nvPr>
            <p:ph type="sldImg"/>
          </p:nvPr>
        </p:nvSpPr>
        <p:spPr>
          <a:xfrm>
            <a:off x="1266825" y="727075"/>
            <a:ext cx="4783138" cy="3586163"/>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B84D30F0-F244-49F1-BAEA-0407DF7EE49C}" type="slidenum">
              <a:rPr lang="en-US" smtClean="0"/>
              <a:pPr defTabSz="958850"/>
              <a:t>10</a:t>
            </a:fld>
            <a:endParaRPr lang="en-US" smtClean="0"/>
          </a:p>
        </p:txBody>
      </p:sp>
      <p:sp>
        <p:nvSpPr>
          <p:cNvPr id="31747" name="Rectangle 2"/>
          <p:cNvSpPr>
            <a:spLocks noChangeArrowheads="1"/>
          </p:cNvSpPr>
          <p:nvPr/>
        </p:nvSpPr>
        <p:spPr bwMode="auto">
          <a:xfrm>
            <a:off x="4144963" y="0"/>
            <a:ext cx="3170237" cy="479425"/>
          </a:xfrm>
          <a:prstGeom prst="rect">
            <a:avLst/>
          </a:prstGeom>
          <a:noFill/>
          <a:ln w="9525">
            <a:noFill/>
            <a:miter lim="800000"/>
            <a:headEnd/>
            <a:tailEnd/>
          </a:ln>
        </p:spPr>
        <p:txBody>
          <a:bodyPr wrap="none" lIns="95152" tIns="47576" rIns="95152" bIns="47576" anchor="ctr"/>
          <a:lstStyle/>
          <a:p>
            <a:endParaRPr lang="en-US"/>
          </a:p>
        </p:txBody>
      </p:sp>
      <p:sp>
        <p:nvSpPr>
          <p:cNvPr id="31748" name="Rectangle 3"/>
          <p:cNvSpPr>
            <a:spLocks noChangeArrowheads="1"/>
          </p:cNvSpPr>
          <p:nvPr/>
        </p:nvSpPr>
        <p:spPr bwMode="auto">
          <a:xfrm>
            <a:off x="4144963" y="9121775"/>
            <a:ext cx="3170237" cy="479425"/>
          </a:xfrm>
          <a:prstGeom prst="rect">
            <a:avLst/>
          </a:prstGeom>
          <a:noFill/>
          <a:ln w="9525">
            <a:noFill/>
            <a:miter lim="800000"/>
            <a:headEnd/>
            <a:tailEnd/>
          </a:ln>
        </p:spPr>
        <p:txBody>
          <a:bodyPr lIns="20137" tIns="0" rIns="20137" bIns="0" anchor="b"/>
          <a:lstStyle/>
          <a:p>
            <a:pPr algn="r" defTabSz="965200"/>
            <a:r>
              <a:rPr lang="en-US" sz="1000" i="1"/>
              <a:t>20</a:t>
            </a:r>
          </a:p>
        </p:txBody>
      </p:sp>
      <p:sp>
        <p:nvSpPr>
          <p:cNvPr id="31749" name="Rectangle 4"/>
          <p:cNvSpPr>
            <a:spLocks noChangeArrowheads="1"/>
          </p:cNvSpPr>
          <p:nvPr/>
        </p:nvSpPr>
        <p:spPr bwMode="auto">
          <a:xfrm>
            <a:off x="0" y="9121775"/>
            <a:ext cx="3170238" cy="479425"/>
          </a:xfrm>
          <a:prstGeom prst="rect">
            <a:avLst/>
          </a:prstGeom>
          <a:noFill/>
          <a:ln w="9525">
            <a:noFill/>
            <a:miter lim="800000"/>
            <a:headEnd/>
            <a:tailEnd/>
          </a:ln>
        </p:spPr>
        <p:txBody>
          <a:bodyPr wrap="none" lIns="95152" tIns="47576" rIns="95152" bIns="47576" anchor="ctr"/>
          <a:lstStyle/>
          <a:p>
            <a:endParaRPr lang="en-US"/>
          </a:p>
        </p:txBody>
      </p:sp>
      <p:sp>
        <p:nvSpPr>
          <p:cNvPr id="31750" name="Rectangle 5"/>
          <p:cNvSpPr>
            <a:spLocks noChangeArrowheads="1"/>
          </p:cNvSpPr>
          <p:nvPr/>
        </p:nvSpPr>
        <p:spPr bwMode="auto">
          <a:xfrm>
            <a:off x="0" y="0"/>
            <a:ext cx="3170238" cy="479425"/>
          </a:xfrm>
          <a:prstGeom prst="rect">
            <a:avLst/>
          </a:prstGeom>
          <a:noFill/>
          <a:ln w="9525">
            <a:noFill/>
            <a:miter lim="800000"/>
            <a:headEnd/>
            <a:tailEnd/>
          </a:ln>
        </p:spPr>
        <p:txBody>
          <a:bodyPr wrap="none" lIns="95152" tIns="47576" rIns="95152" bIns="47576" anchor="ctr"/>
          <a:lstStyle/>
          <a:p>
            <a:endParaRPr lang="en-US"/>
          </a:p>
        </p:txBody>
      </p:sp>
      <p:sp>
        <p:nvSpPr>
          <p:cNvPr id="31751" name="Rectangle 6"/>
          <p:cNvSpPr>
            <a:spLocks noChangeArrowheads="1"/>
          </p:cNvSpPr>
          <p:nvPr/>
        </p:nvSpPr>
        <p:spPr bwMode="auto">
          <a:xfrm>
            <a:off x="4144963" y="0"/>
            <a:ext cx="3170237" cy="477838"/>
          </a:xfrm>
          <a:prstGeom prst="rect">
            <a:avLst/>
          </a:prstGeom>
          <a:noFill/>
          <a:ln w="9525">
            <a:noFill/>
            <a:miter lim="800000"/>
            <a:headEnd/>
            <a:tailEnd/>
          </a:ln>
        </p:spPr>
        <p:txBody>
          <a:bodyPr wrap="none" lIns="95152" tIns="47576" rIns="95152" bIns="47576" anchor="ctr"/>
          <a:lstStyle/>
          <a:p>
            <a:endParaRPr lang="en-US"/>
          </a:p>
        </p:txBody>
      </p:sp>
      <p:sp>
        <p:nvSpPr>
          <p:cNvPr id="31752" name="Rectangle 7"/>
          <p:cNvSpPr>
            <a:spLocks noChangeArrowheads="1"/>
          </p:cNvSpPr>
          <p:nvPr/>
        </p:nvSpPr>
        <p:spPr bwMode="auto">
          <a:xfrm>
            <a:off x="4144963" y="9120188"/>
            <a:ext cx="3170237" cy="481012"/>
          </a:xfrm>
          <a:prstGeom prst="rect">
            <a:avLst/>
          </a:prstGeom>
          <a:noFill/>
          <a:ln w="9525">
            <a:noFill/>
            <a:miter lim="800000"/>
            <a:headEnd/>
            <a:tailEnd/>
          </a:ln>
        </p:spPr>
        <p:txBody>
          <a:bodyPr lIns="20137" tIns="0" rIns="20137" bIns="0" anchor="b"/>
          <a:lstStyle/>
          <a:p>
            <a:pPr algn="r" defTabSz="965200"/>
            <a:r>
              <a:rPr lang="en-US" sz="1000" i="1"/>
              <a:t>8</a:t>
            </a:r>
          </a:p>
        </p:txBody>
      </p:sp>
      <p:sp>
        <p:nvSpPr>
          <p:cNvPr id="31753" name="Rectangle 8"/>
          <p:cNvSpPr>
            <a:spLocks noChangeArrowheads="1"/>
          </p:cNvSpPr>
          <p:nvPr/>
        </p:nvSpPr>
        <p:spPr bwMode="auto">
          <a:xfrm>
            <a:off x="0" y="9120188"/>
            <a:ext cx="3170238" cy="481012"/>
          </a:xfrm>
          <a:prstGeom prst="rect">
            <a:avLst/>
          </a:prstGeom>
          <a:noFill/>
          <a:ln w="9525">
            <a:noFill/>
            <a:miter lim="800000"/>
            <a:headEnd/>
            <a:tailEnd/>
          </a:ln>
        </p:spPr>
        <p:txBody>
          <a:bodyPr wrap="none" lIns="95152" tIns="47576" rIns="95152" bIns="47576" anchor="ctr"/>
          <a:lstStyle/>
          <a:p>
            <a:endParaRPr lang="en-US"/>
          </a:p>
        </p:txBody>
      </p:sp>
      <p:sp>
        <p:nvSpPr>
          <p:cNvPr id="31754" name="Rectangle 9"/>
          <p:cNvSpPr>
            <a:spLocks noChangeArrowheads="1"/>
          </p:cNvSpPr>
          <p:nvPr/>
        </p:nvSpPr>
        <p:spPr bwMode="auto">
          <a:xfrm>
            <a:off x="0" y="0"/>
            <a:ext cx="3170238" cy="477838"/>
          </a:xfrm>
          <a:prstGeom prst="rect">
            <a:avLst/>
          </a:prstGeom>
          <a:noFill/>
          <a:ln w="9525">
            <a:noFill/>
            <a:miter lim="800000"/>
            <a:headEnd/>
            <a:tailEnd/>
          </a:ln>
        </p:spPr>
        <p:txBody>
          <a:bodyPr wrap="none" lIns="95152" tIns="47576" rIns="95152" bIns="47576" anchor="ctr"/>
          <a:lstStyle/>
          <a:p>
            <a:endParaRPr lang="en-US"/>
          </a:p>
        </p:txBody>
      </p:sp>
      <p:sp>
        <p:nvSpPr>
          <p:cNvPr id="31755" name="Rectangle 10"/>
          <p:cNvSpPr>
            <a:spLocks noGrp="1" noChangeArrowheads="1"/>
          </p:cNvSpPr>
          <p:nvPr>
            <p:ph type="body" idx="1"/>
          </p:nvPr>
        </p:nvSpPr>
        <p:spPr>
          <a:xfrm>
            <a:off x="977900" y="4557713"/>
            <a:ext cx="5359400" cy="4321175"/>
          </a:xfrm>
          <a:noFill/>
          <a:ln/>
        </p:spPr>
        <p:txBody>
          <a:bodyPr lIns="97327" tIns="48664" rIns="97327" bIns="48664"/>
          <a:lstStyle/>
          <a:p>
            <a:endParaRPr lang="en-US" smtClean="0"/>
          </a:p>
        </p:txBody>
      </p:sp>
      <p:sp>
        <p:nvSpPr>
          <p:cNvPr id="31756" name="Rectangle 11"/>
          <p:cNvSpPr>
            <a:spLocks noGrp="1" noRot="1" noChangeAspect="1" noChangeArrowheads="1" noTextEdit="1"/>
          </p:cNvSpPr>
          <p:nvPr>
            <p:ph type="sldImg"/>
          </p:nvPr>
        </p:nvSpPr>
        <p:spPr>
          <a:xfrm>
            <a:off x="1266825" y="727075"/>
            <a:ext cx="4783138" cy="3586163"/>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515F0716-16BB-4C2A-98D1-E3442EFA4749}" type="slidenum">
              <a:rPr lang="en-US" smtClean="0"/>
              <a:pPr defTabSz="958850"/>
              <a:t>11</a:t>
            </a:fld>
            <a:endParaRPr lang="en-US" smtClean="0"/>
          </a:p>
        </p:txBody>
      </p:sp>
      <p:sp>
        <p:nvSpPr>
          <p:cNvPr id="32771" name="Rectangle 2"/>
          <p:cNvSpPr>
            <a:spLocks noChangeArrowheads="1"/>
          </p:cNvSpPr>
          <p:nvPr/>
        </p:nvSpPr>
        <p:spPr bwMode="auto">
          <a:xfrm>
            <a:off x="4144963" y="0"/>
            <a:ext cx="3170237" cy="479425"/>
          </a:xfrm>
          <a:prstGeom prst="rect">
            <a:avLst/>
          </a:prstGeom>
          <a:noFill/>
          <a:ln w="9525">
            <a:noFill/>
            <a:miter lim="800000"/>
            <a:headEnd/>
            <a:tailEnd/>
          </a:ln>
        </p:spPr>
        <p:txBody>
          <a:bodyPr wrap="none" lIns="95152" tIns="47576" rIns="95152" bIns="47576" anchor="ctr"/>
          <a:lstStyle/>
          <a:p>
            <a:endParaRPr lang="en-US"/>
          </a:p>
        </p:txBody>
      </p:sp>
      <p:sp>
        <p:nvSpPr>
          <p:cNvPr id="32772" name="Rectangle 3"/>
          <p:cNvSpPr>
            <a:spLocks noChangeArrowheads="1"/>
          </p:cNvSpPr>
          <p:nvPr/>
        </p:nvSpPr>
        <p:spPr bwMode="auto">
          <a:xfrm>
            <a:off x="4144963" y="9121775"/>
            <a:ext cx="3170237" cy="479425"/>
          </a:xfrm>
          <a:prstGeom prst="rect">
            <a:avLst/>
          </a:prstGeom>
          <a:noFill/>
          <a:ln w="9525">
            <a:noFill/>
            <a:miter lim="800000"/>
            <a:headEnd/>
            <a:tailEnd/>
          </a:ln>
        </p:spPr>
        <p:txBody>
          <a:bodyPr lIns="20137" tIns="0" rIns="20137" bIns="0" anchor="b"/>
          <a:lstStyle/>
          <a:p>
            <a:pPr algn="r" defTabSz="965200"/>
            <a:r>
              <a:rPr lang="en-US" sz="1000" i="1"/>
              <a:t>21</a:t>
            </a:r>
          </a:p>
        </p:txBody>
      </p:sp>
      <p:sp>
        <p:nvSpPr>
          <p:cNvPr id="32773" name="Rectangle 4"/>
          <p:cNvSpPr>
            <a:spLocks noChangeArrowheads="1"/>
          </p:cNvSpPr>
          <p:nvPr/>
        </p:nvSpPr>
        <p:spPr bwMode="auto">
          <a:xfrm>
            <a:off x="0" y="9121775"/>
            <a:ext cx="3170238" cy="479425"/>
          </a:xfrm>
          <a:prstGeom prst="rect">
            <a:avLst/>
          </a:prstGeom>
          <a:noFill/>
          <a:ln w="9525">
            <a:noFill/>
            <a:miter lim="800000"/>
            <a:headEnd/>
            <a:tailEnd/>
          </a:ln>
        </p:spPr>
        <p:txBody>
          <a:bodyPr wrap="none" lIns="95152" tIns="47576" rIns="95152" bIns="47576" anchor="ctr"/>
          <a:lstStyle/>
          <a:p>
            <a:endParaRPr lang="en-US"/>
          </a:p>
        </p:txBody>
      </p:sp>
      <p:sp>
        <p:nvSpPr>
          <p:cNvPr id="32774" name="Rectangle 5"/>
          <p:cNvSpPr>
            <a:spLocks noChangeArrowheads="1"/>
          </p:cNvSpPr>
          <p:nvPr/>
        </p:nvSpPr>
        <p:spPr bwMode="auto">
          <a:xfrm>
            <a:off x="0" y="0"/>
            <a:ext cx="3170238" cy="479425"/>
          </a:xfrm>
          <a:prstGeom prst="rect">
            <a:avLst/>
          </a:prstGeom>
          <a:noFill/>
          <a:ln w="9525">
            <a:noFill/>
            <a:miter lim="800000"/>
            <a:headEnd/>
            <a:tailEnd/>
          </a:ln>
        </p:spPr>
        <p:txBody>
          <a:bodyPr wrap="none" lIns="95152" tIns="47576" rIns="95152" bIns="47576" anchor="ctr"/>
          <a:lstStyle/>
          <a:p>
            <a:endParaRPr lang="en-US"/>
          </a:p>
        </p:txBody>
      </p:sp>
      <p:sp>
        <p:nvSpPr>
          <p:cNvPr id="32775" name="Rectangle 6"/>
          <p:cNvSpPr>
            <a:spLocks noChangeArrowheads="1"/>
          </p:cNvSpPr>
          <p:nvPr/>
        </p:nvSpPr>
        <p:spPr bwMode="auto">
          <a:xfrm>
            <a:off x="4144963" y="0"/>
            <a:ext cx="3170237" cy="477838"/>
          </a:xfrm>
          <a:prstGeom prst="rect">
            <a:avLst/>
          </a:prstGeom>
          <a:noFill/>
          <a:ln w="9525">
            <a:noFill/>
            <a:miter lim="800000"/>
            <a:headEnd/>
            <a:tailEnd/>
          </a:ln>
        </p:spPr>
        <p:txBody>
          <a:bodyPr wrap="none" lIns="95152" tIns="47576" rIns="95152" bIns="47576" anchor="ctr"/>
          <a:lstStyle/>
          <a:p>
            <a:endParaRPr lang="en-US"/>
          </a:p>
        </p:txBody>
      </p:sp>
      <p:sp>
        <p:nvSpPr>
          <p:cNvPr id="32776" name="Rectangle 7"/>
          <p:cNvSpPr>
            <a:spLocks noChangeArrowheads="1"/>
          </p:cNvSpPr>
          <p:nvPr/>
        </p:nvSpPr>
        <p:spPr bwMode="auto">
          <a:xfrm>
            <a:off x="4144963" y="9120188"/>
            <a:ext cx="3170237" cy="481012"/>
          </a:xfrm>
          <a:prstGeom prst="rect">
            <a:avLst/>
          </a:prstGeom>
          <a:noFill/>
          <a:ln w="9525">
            <a:noFill/>
            <a:miter lim="800000"/>
            <a:headEnd/>
            <a:tailEnd/>
          </a:ln>
        </p:spPr>
        <p:txBody>
          <a:bodyPr lIns="20137" tIns="0" rIns="20137" bIns="0" anchor="b"/>
          <a:lstStyle/>
          <a:p>
            <a:pPr algn="r" defTabSz="965200"/>
            <a:r>
              <a:rPr lang="en-US" sz="1000" i="1"/>
              <a:t>9</a:t>
            </a:r>
          </a:p>
        </p:txBody>
      </p:sp>
      <p:sp>
        <p:nvSpPr>
          <p:cNvPr id="32777" name="Rectangle 8"/>
          <p:cNvSpPr>
            <a:spLocks noChangeArrowheads="1"/>
          </p:cNvSpPr>
          <p:nvPr/>
        </p:nvSpPr>
        <p:spPr bwMode="auto">
          <a:xfrm>
            <a:off x="0" y="9120188"/>
            <a:ext cx="3170238" cy="481012"/>
          </a:xfrm>
          <a:prstGeom prst="rect">
            <a:avLst/>
          </a:prstGeom>
          <a:noFill/>
          <a:ln w="9525">
            <a:noFill/>
            <a:miter lim="800000"/>
            <a:headEnd/>
            <a:tailEnd/>
          </a:ln>
        </p:spPr>
        <p:txBody>
          <a:bodyPr wrap="none" lIns="95152" tIns="47576" rIns="95152" bIns="47576" anchor="ctr"/>
          <a:lstStyle/>
          <a:p>
            <a:endParaRPr lang="en-US"/>
          </a:p>
        </p:txBody>
      </p:sp>
      <p:sp>
        <p:nvSpPr>
          <p:cNvPr id="32778" name="Rectangle 9"/>
          <p:cNvSpPr>
            <a:spLocks noChangeArrowheads="1"/>
          </p:cNvSpPr>
          <p:nvPr/>
        </p:nvSpPr>
        <p:spPr bwMode="auto">
          <a:xfrm>
            <a:off x="0" y="0"/>
            <a:ext cx="3170238" cy="477838"/>
          </a:xfrm>
          <a:prstGeom prst="rect">
            <a:avLst/>
          </a:prstGeom>
          <a:noFill/>
          <a:ln w="9525">
            <a:noFill/>
            <a:miter lim="800000"/>
            <a:headEnd/>
            <a:tailEnd/>
          </a:ln>
        </p:spPr>
        <p:txBody>
          <a:bodyPr wrap="none" lIns="95152" tIns="47576" rIns="95152" bIns="47576" anchor="ctr"/>
          <a:lstStyle/>
          <a:p>
            <a:endParaRPr lang="en-US"/>
          </a:p>
        </p:txBody>
      </p:sp>
      <p:sp>
        <p:nvSpPr>
          <p:cNvPr id="32779" name="Rectangle 10"/>
          <p:cNvSpPr>
            <a:spLocks noGrp="1" noChangeArrowheads="1"/>
          </p:cNvSpPr>
          <p:nvPr>
            <p:ph type="body" idx="1"/>
          </p:nvPr>
        </p:nvSpPr>
        <p:spPr>
          <a:xfrm>
            <a:off x="977900" y="4557713"/>
            <a:ext cx="5359400" cy="4321175"/>
          </a:xfrm>
          <a:noFill/>
          <a:ln/>
        </p:spPr>
        <p:txBody>
          <a:bodyPr lIns="97327" tIns="48664" rIns="97327" bIns="48664"/>
          <a:lstStyle/>
          <a:p>
            <a:endParaRPr lang="en-US" smtClean="0"/>
          </a:p>
        </p:txBody>
      </p:sp>
      <p:sp>
        <p:nvSpPr>
          <p:cNvPr id="32780" name="Rectangle 11"/>
          <p:cNvSpPr>
            <a:spLocks noGrp="1" noRot="1" noChangeAspect="1" noChangeArrowheads="1" noTextEdit="1"/>
          </p:cNvSpPr>
          <p:nvPr>
            <p:ph type="sldImg"/>
          </p:nvPr>
        </p:nvSpPr>
        <p:spPr>
          <a:xfrm>
            <a:off x="1266825" y="727075"/>
            <a:ext cx="4783138" cy="3586163"/>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D0050DC8-401D-4596-84B7-8885E90F820F}" type="slidenum">
              <a:rPr lang="en-US" smtClean="0"/>
              <a:pPr defTabSz="958850"/>
              <a:t>12</a:t>
            </a:fld>
            <a:endParaRPr lang="en-US" smtClean="0"/>
          </a:p>
        </p:txBody>
      </p:sp>
      <p:sp>
        <p:nvSpPr>
          <p:cNvPr id="33795" name="Rectangle 2"/>
          <p:cNvSpPr>
            <a:spLocks noGrp="1" noRot="1" noChangeAspect="1" noChangeArrowheads="1" noTextEdit="1"/>
          </p:cNvSpPr>
          <p:nvPr>
            <p:ph type="sldImg"/>
          </p:nvPr>
        </p:nvSpPr>
        <p:spPr>
          <a:ln cap="flat"/>
        </p:spPr>
      </p:sp>
      <p:sp>
        <p:nvSpPr>
          <p:cNvPr id="33796" name="Rectangle 3"/>
          <p:cNvSpPr>
            <a:spLocks noGrp="1" noChangeArrowheads="1"/>
          </p:cNvSpPr>
          <p:nvPr>
            <p:ph type="body" idx="1"/>
          </p:nvPr>
        </p:nvSpPr>
        <p:spPr>
          <a:noFill/>
          <a:ln/>
        </p:spPr>
        <p:txBody>
          <a:bodyPr lIns="127168" tIns="63584" rIns="127168" bIns="63584"/>
          <a:lstStyle/>
          <a:p>
            <a:pPr defTabSz="987425">
              <a:spcBef>
                <a:spcPct val="0"/>
              </a:spcBef>
            </a:pPr>
            <a:endParaRPr lang="en-US" sz="25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xfrm>
            <a:off x="4143375" y="9120188"/>
            <a:ext cx="3170238" cy="479425"/>
          </a:xfrm>
          <a:prstGeom prst="rect">
            <a:avLst/>
          </a:prstGeom>
          <a:noFill/>
        </p:spPr>
        <p:txBody>
          <a:bodyPr/>
          <a:lstStyle/>
          <a:p>
            <a:pPr defTabSz="958850"/>
            <a:fld id="{6D6EA87B-694E-487C-8E6A-A1015E56AA30}" type="slidenum">
              <a:rPr lang="en-US" smtClean="0"/>
              <a:pPr defTabSz="958850"/>
              <a:t>13</a:t>
            </a:fld>
            <a:endParaRPr lang="en-US" smtClean="0"/>
          </a:p>
        </p:txBody>
      </p:sp>
      <p:sp>
        <p:nvSpPr>
          <p:cNvPr id="34819" name="Rectangle 2"/>
          <p:cNvSpPr>
            <a:spLocks noGrp="1" noRot="1" noChangeAspect="1" noChangeArrowheads="1" noTextEdit="1"/>
          </p:cNvSpPr>
          <p:nvPr>
            <p:ph type="sldImg"/>
          </p:nvPr>
        </p:nvSpPr>
        <p:spPr>
          <a:ln cap="flat"/>
        </p:spPr>
      </p:sp>
      <p:sp>
        <p:nvSpPr>
          <p:cNvPr id="34820" name="Rectangle 3"/>
          <p:cNvSpPr>
            <a:spLocks noGrp="1" noChangeArrowheads="1"/>
          </p:cNvSpPr>
          <p:nvPr>
            <p:ph type="body" idx="1"/>
          </p:nvPr>
        </p:nvSpPr>
        <p:spPr>
          <a:noFill/>
          <a:ln/>
        </p:spPr>
        <p:txBody>
          <a:bodyPr lIns="127168" tIns="63584" rIns="127168" bIns="63584"/>
          <a:lstStyle/>
          <a:p>
            <a:pPr defTabSz="950913">
              <a:spcBef>
                <a:spcPct val="0"/>
              </a:spcBef>
            </a:pPr>
            <a:endParaRPr lang="en-US" sz="25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FF614EA-1F11-4FB6-9446-278FE3C638CE}" type="slidenum">
              <a:rPr lang="en-US"/>
              <a:pPr>
                <a:defRPr/>
              </a:pPr>
              <a:t>‹#›</a:t>
            </a:fld>
            <a:endParaRPr lang="en-US"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52351D23-03BB-48BB-B1DB-672CCCED52E7}" type="slidenum">
              <a:rPr lang="en-US"/>
              <a:pPr>
                <a:defRPr/>
              </a:pPr>
              <a:t>‹#›</a:t>
            </a:fld>
            <a:endParaRPr lang="en-US"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292100"/>
            <a:ext cx="2085975" cy="5930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7038" y="292100"/>
            <a:ext cx="6108700" cy="5930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16EAAE7-78AA-43AE-902B-150E3B149E4D}" type="slidenum">
              <a:rPr lang="en-US"/>
              <a:pPr>
                <a:defRPr/>
              </a:pPr>
              <a:t>‹#›</a:t>
            </a:fld>
            <a:endParaRPr lang="en-US" sz="14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27038" y="292100"/>
            <a:ext cx="8301037" cy="1184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73075" y="1590675"/>
            <a:ext cx="4073525" cy="4632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99000" y="1590675"/>
            <a:ext cx="4075113" cy="4632325"/>
          </a:xfrm>
        </p:spPr>
        <p:txBody>
          <a:bodyPr/>
          <a:lstStyle/>
          <a:p>
            <a:pPr lvl="0"/>
            <a:endParaRPr lang="en-US" noProof="0" dirty="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EB43360C-ADA0-4647-8037-B27A1692DDC6}" type="slidenum">
              <a:rPr lang="en-US"/>
              <a:pPr>
                <a:defRPr/>
              </a:pPr>
              <a:t>‹#›</a:t>
            </a:fld>
            <a:endParaRPr lang="en-US" sz="14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55451925-5851-49D4-8D9F-6A7716314E22}" type="slidenum">
              <a:rPr lang="en-US"/>
              <a:pPr>
                <a:defRPr/>
              </a:pPr>
              <a:t>‹#›</a:t>
            </a:fld>
            <a:endParaRPr lang="en-US" sz="1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8861B239-BC90-4351-A492-978F3636A470}" type="slidenum">
              <a:rPr lang="en-US"/>
              <a:pPr>
                <a:defRPr/>
              </a:pPr>
              <a:t>‹#›</a:t>
            </a:fld>
            <a:endParaRPr lang="en-US" sz="14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3075" y="1590675"/>
            <a:ext cx="4073525"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9000" y="1590675"/>
            <a:ext cx="4075113" cy="4632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53D13B66-9563-4516-B9E8-4DDA1C738A0C}" type="slidenum">
              <a:rPr lang="en-US"/>
              <a:pPr>
                <a:defRPr/>
              </a:pPr>
              <a:t>‹#›</a:t>
            </a:fld>
            <a:endParaRPr lang="en-US" sz="1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E66D9C06-8C46-4CA2-982C-243510E79D9A}" type="slidenum">
              <a:rPr lang="en-US"/>
              <a:pPr>
                <a:defRPr/>
              </a:pPr>
              <a:t>‹#›</a:t>
            </a:fld>
            <a:endParaRPr lang="en-US" sz="14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E13499CF-BEC7-4413-81F6-52479CE73FFE}" type="slidenum">
              <a:rPr lang="en-US"/>
              <a:pPr>
                <a:defRPr/>
              </a:pPr>
              <a:t>‹#›</a:t>
            </a:fld>
            <a:endParaRPr lang="en-US" sz="14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18E3D2D1-48A6-4B77-BC23-DF1B28F74302}" type="slidenum">
              <a:rPr lang="en-US"/>
              <a:pPr>
                <a:defRPr/>
              </a:pPr>
              <a:t>‹#›</a:t>
            </a:fld>
            <a:endParaRPr lang="en-US" sz="14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FBA82510-3FAD-42B4-B4EC-0A3BAB8B8BD8}" type="slidenum">
              <a:rPr lang="en-US"/>
              <a:pPr>
                <a:defRPr/>
              </a:pPr>
              <a:t>‹#›</a:t>
            </a:fld>
            <a:endParaRPr lang="en-US" sz="14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7683FC45-B8E8-4A96-8937-6EDE7376C872}" type="slidenum">
              <a:rPr lang="en-US"/>
              <a:pPr>
                <a:defRPr/>
              </a:pPr>
              <a:t>‹#›</a:t>
            </a:fld>
            <a:endParaRPr lang="en-US" sz="14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0"/>
                <a:invGamma/>
              </a:schemeClr>
            </a:gs>
            <a:gs pos="50000">
              <a:schemeClr val="bg1"/>
            </a:gs>
            <a:gs pos="100000">
              <a:schemeClr val="bg1">
                <a:gamma/>
                <a:shade val="0"/>
                <a:invGamma/>
              </a:schemeClr>
            </a:gs>
          </a:gsLst>
          <a:lin ang="18900000" scaled="1"/>
        </a:gradFill>
        <a:effectLst/>
      </p:bgPr>
    </p:bg>
    <p:spTree>
      <p:nvGrpSpPr>
        <p:cNvPr id="1" name=""/>
        <p:cNvGrpSpPr/>
        <p:nvPr/>
      </p:nvGrpSpPr>
      <p:grpSpPr>
        <a:xfrm>
          <a:off x="0" y="0"/>
          <a:ext cx="0" cy="0"/>
          <a:chOff x="0" y="0"/>
          <a:chExt cx="0" cy="0"/>
        </a:xfrm>
      </p:grpSpPr>
      <p:sp>
        <p:nvSpPr>
          <p:cNvPr id="563202"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dirty="0"/>
          </a:p>
        </p:txBody>
      </p:sp>
      <p:sp>
        <p:nvSpPr>
          <p:cNvPr id="563203"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dirty="0"/>
          </a:p>
        </p:txBody>
      </p:sp>
      <p:sp>
        <p:nvSpPr>
          <p:cNvPr id="563204"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00"/>
            </a:lvl1pPr>
          </a:lstStyle>
          <a:p>
            <a:pPr>
              <a:defRPr/>
            </a:pPr>
            <a:fld id="{DBEE06C8-33C3-466C-AAB7-FB99659DD0D8}" type="slidenum">
              <a:rPr lang="en-US"/>
              <a:pPr>
                <a:defRPr/>
              </a:pPr>
              <a:t>‹#›</a:t>
            </a:fld>
            <a:endParaRPr lang="en-US" sz="1400" dirty="0"/>
          </a:p>
        </p:txBody>
      </p:sp>
      <p:sp>
        <p:nvSpPr>
          <p:cNvPr id="563205" name="Rectangle 5"/>
          <p:cNvSpPr>
            <a:spLocks noGrp="1" noChangeArrowheads="1"/>
          </p:cNvSpPr>
          <p:nvPr>
            <p:ph type="title"/>
          </p:nvPr>
        </p:nvSpPr>
        <p:spPr bwMode="auto">
          <a:xfrm>
            <a:off x="427038" y="292100"/>
            <a:ext cx="8301037" cy="11842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563206" name="Rectangle 6"/>
          <p:cNvSpPr>
            <a:spLocks noGrp="1" noChangeArrowheads="1"/>
          </p:cNvSpPr>
          <p:nvPr>
            <p:ph type="body" idx="1"/>
          </p:nvPr>
        </p:nvSpPr>
        <p:spPr bwMode="auto">
          <a:xfrm>
            <a:off x="473075" y="1590675"/>
            <a:ext cx="8301038" cy="463232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0" fontAlgn="base" hangingPunct="0">
        <a:lnSpc>
          <a:spcPct val="90000"/>
        </a:lnSpc>
        <a:spcBef>
          <a:spcPct val="0"/>
        </a:spcBef>
        <a:spcAft>
          <a:spcPct val="0"/>
        </a:spcAft>
        <a:defRPr sz="4400" b="1" i="1">
          <a:solidFill>
            <a:schemeClr val="accent1"/>
          </a:solidFill>
          <a:effectLst>
            <a:outerShdw blurRad="38100" dist="38100" dir="2700000" algn="tl">
              <a:srgbClr val="000000"/>
            </a:outerShdw>
          </a:effectLst>
          <a:latin typeface="+mj-lt"/>
          <a:ea typeface="+mj-ea"/>
          <a:cs typeface="+mj-cs"/>
        </a:defRPr>
      </a:lvl1pPr>
      <a:lvl2pPr algn="l" rtl="0" eaLnBrk="0" fontAlgn="base" hangingPunct="0">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2pPr>
      <a:lvl3pPr algn="l" rtl="0" eaLnBrk="0" fontAlgn="base" hangingPunct="0">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3pPr>
      <a:lvl4pPr algn="l" rtl="0" eaLnBrk="0" fontAlgn="base" hangingPunct="0">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4pPr>
      <a:lvl5pPr algn="l" rtl="0" eaLnBrk="0" fontAlgn="base" hangingPunct="0">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5pPr>
      <a:lvl6pPr marL="457200" algn="l" rtl="0" eaLnBrk="0" fontAlgn="base" hangingPunct="0">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6pPr>
      <a:lvl7pPr marL="914400" algn="l" rtl="0" eaLnBrk="0" fontAlgn="base" hangingPunct="0">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7pPr>
      <a:lvl8pPr marL="1371600" algn="l" rtl="0" eaLnBrk="0" fontAlgn="base" hangingPunct="0">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8pPr>
      <a:lvl9pPr marL="1828800" algn="l" rtl="0" eaLnBrk="0" fontAlgn="base" hangingPunct="0">
        <a:lnSpc>
          <a:spcPct val="90000"/>
        </a:lnSpc>
        <a:spcBef>
          <a:spcPct val="0"/>
        </a:spcBef>
        <a:spcAft>
          <a:spcPct val="0"/>
        </a:spcAft>
        <a:defRPr sz="4400" b="1" i="1">
          <a:solidFill>
            <a:schemeClr val="accent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b="1" i="1">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0"/>
        </a:spcBef>
        <a:spcAft>
          <a:spcPct val="0"/>
        </a:spcAft>
        <a:buClr>
          <a:schemeClr val="accent1"/>
        </a:buClr>
        <a:buSzPct val="120000"/>
        <a:buChar char="-"/>
        <a:defRPr sz="2800" b="1" i="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0"/>
        </a:spcBef>
        <a:spcAft>
          <a:spcPct val="0"/>
        </a:spcAft>
        <a:buSzPct val="100000"/>
        <a:buChar char="•"/>
        <a:defRPr sz="2400" b="1" i="1">
          <a:solidFill>
            <a:srgbClr val="A9A9A9"/>
          </a:solidFill>
          <a:effectLst>
            <a:outerShdw blurRad="38100" dist="38100" dir="2700000" algn="tl">
              <a:srgbClr val="000000"/>
            </a:outerShdw>
          </a:effectLst>
          <a:latin typeface="+mn-lt"/>
        </a:defRPr>
      </a:lvl3pPr>
      <a:lvl4pPr marL="1600200" indent="-228600" algn="l" rtl="0" eaLnBrk="0" fontAlgn="base" hangingPunct="0">
        <a:spcBef>
          <a:spcPct val="0"/>
        </a:spcBef>
        <a:spcAft>
          <a:spcPct val="0"/>
        </a:spcAft>
        <a:buSzPct val="120000"/>
        <a:buChar char="-"/>
        <a:defRPr sz="2000" b="1" i="1">
          <a:solidFill>
            <a:srgbClr val="A9A9A9"/>
          </a:solidFill>
          <a:effectLst>
            <a:outerShdw blurRad="38100" dist="38100" dir="2700000" algn="tl">
              <a:srgbClr val="000000"/>
            </a:outerShdw>
          </a:effectLst>
          <a:latin typeface="+mn-lt"/>
        </a:defRPr>
      </a:lvl4pPr>
      <a:lvl5pPr marL="20574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5pPr>
      <a:lvl6pPr marL="25146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6pPr>
      <a:lvl7pPr marL="29718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7pPr>
      <a:lvl8pPr marL="34290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8pPr>
      <a:lvl9pPr marL="38862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0.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406122" y="550333"/>
            <a:ext cx="4563532" cy="733946"/>
          </a:xfrm>
        </p:spPr>
        <p:txBody>
          <a:bodyPr lIns="90488" tIns="44450" rIns="90488" bIns="44450" anchor="ctr"/>
          <a:lstStyle/>
          <a:p>
            <a:pPr algn="ctr">
              <a:lnSpc>
                <a:spcPct val="120000"/>
              </a:lnSpc>
              <a:defRPr/>
            </a:pPr>
            <a:r>
              <a:rPr lang="en-US" sz="4800" dirty="0" smtClean="0">
                <a:cs typeface="Times New Roman" pitchFamily="18" charset="0"/>
              </a:rPr>
              <a:t>ETCulvert</a:t>
            </a:r>
            <a:endParaRPr lang="en-US" dirty="0" smtClean="0"/>
          </a:p>
        </p:txBody>
      </p:sp>
      <p:pic>
        <p:nvPicPr>
          <p:cNvPr id="2052" name="Picture 5" descr="ET_Logo"/>
          <p:cNvPicPr>
            <a:picLocks noChangeAspect="1" noChangeArrowheads="1"/>
          </p:cNvPicPr>
          <p:nvPr/>
        </p:nvPicPr>
        <p:blipFill>
          <a:blip r:embed="rId3" cstate="print"/>
          <a:srcRect/>
          <a:stretch>
            <a:fillRect/>
          </a:stretch>
        </p:blipFill>
        <p:spPr bwMode="auto">
          <a:xfrm>
            <a:off x="7216624" y="6258838"/>
            <a:ext cx="1598612" cy="388938"/>
          </a:xfrm>
          <a:prstGeom prst="rect">
            <a:avLst/>
          </a:prstGeom>
          <a:noFill/>
          <a:ln w="9525">
            <a:noFill/>
            <a:miter lim="800000"/>
            <a:headEnd/>
            <a:tailEnd/>
          </a:ln>
        </p:spPr>
      </p:pic>
      <p:sp>
        <p:nvSpPr>
          <p:cNvPr id="5" name="Rectangle 5"/>
          <p:cNvSpPr>
            <a:spLocks noChangeArrowheads="1"/>
          </p:cNvSpPr>
          <p:nvPr/>
        </p:nvSpPr>
        <p:spPr bwMode="auto">
          <a:xfrm>
            <a:off x="1866956" y="1224547"/>
            <a:ext cx="5596467" cy="838200"/>
          </a:xfrm>
          <a:prstGeom prst="rect">
            <a:avLst/>
          </a:prstGeom>
          <a:noFill/>
          <a:ln w="9525">
            <a:noFill/>
            <a:miter lim="800000"/>
            <a:headEnd/>
            <a:tailEnd/>
          </a:ln>
          <a:effectLst/>
        </p:spPr>
        <p:txBody>
          <a:bodyPr lIns="92075" tIns="46038" rIns="92075" bIns="46038"/>
          <a:lstStyle/>
          <a:p>
            <a:pPr marL="342900" indent="-342900" algn="ctr">
              <a:defRPr/>
            </a:pPr>
            <a:r>
              <a:rPr lang="en-US" sz="2800" b="1" kern="0" dirty="0" smtClean="0">
                <a:solidFill>
                  <a:schemeClr val="tx2"/>
                </a:solidFill>
                <a:effectLst>
                  <a:outerShdw blurRad="38100" dist="38100" dir="2700000" algn="tl">
                    <a:srgbClr val="000000"/>
                  </a:outerShdw>
                </a:effectLst>
                <a:latin typeface="+mj-lt"/>
                <a:ea typeface="+mj-ea"/>
                <a:cs typeface="+mj-cs"/>
              </a:rPr>
              <a:t>Design and Rating of </a:t>
            </a:r>
            <a:br>
              <a:rPr lang="en-US" sz="2800" b="1" kern="0" dirty="0" smtClean="0">
                <a:solidFill>
                  <a:schemeClr val="tx2"/>
                </a:solidFill>
                <a:effectLst>
                  <a:outerShdw blurRad="38100" dist="38100" dir="2700000" algn="tl">
                    <a:srgbClr val="000000"/>
                  </a:outerShdw>
                </a:effectLst>
                <a:latin typeface="+mj-lt"/>
                <a:ea typeface="+mj-ea"/>
                <a:cs typeface="+mj-cs"/>
              </a:rPr>
            </a:br>
            <a:r>
              <a:rPr lang="en-US" sz="2800" b="1" kern="0" dirty="0" smtClean="0">
                <a:solidFill>
                  <a:schemeClr val="tx2"/>
                </a:solidFill>
                <a:effectLst>
                  <a:outerShdw blurRad="38100" dist="38100" dir="2700000" algn="tl">
                    <a:srgbClr val="000000"/>
                  </a:outerShdw>
                </a:effectLst>
                <a:latin typeface="+mj-lt"/>
                <a:ea typeface="+mj-ea"/>
                <a:cs typeface="+mj-cs"/>
              </a:rPr>
              <a:t>Precast Culverts</a:t>
            </a:r>
            <a:endParaRPr lang="en-US" sz="2800" b="1" kern="0" dirty="0">
              <a:solidFill>
                <a:schemeClr val="tx2"/>
              </a:solidFill>
              <a:effectLst>
                <a:outerShdw blurRad="38100" dist="38100" dir="2700000" algn="tl">
                  <a:srgbClr val="000000"/>
                </a:outerShdw>
              </a:effectLst>
              <a:latin typeface="+mj-lt"/>
              <a:ea typeface="+mj-ea"/>
              <a:cs typeface="+mj-cs"/>
            </a:endParaRPr>
          </a:p>
        </p:txBody>
      </p:sp>
      <p:sp>
        <p:nvSpPr>
          <p:cNvPr id="7" name="Rectangle 5"/>
          <p:cNvSpPr>
            <a:spLocks noChangeArrowheads="1"/>
          </p:cNvSpPr>
          <p:nvPr/>
        </p:nvSpPr>
        <p:spPr bwMode="auto">
          <a:xfrm>
            <a:off x="1305860" y="4711761"/>
            <a:ext cx="6764055" cy="747141"/>
          </a:xfrm>
          <a:prstGeom prst="rect">
            <a:avLst/>
          </a:prstGeom>
          <a:noFill/>
          <a:ln w="9525">
            <a:noFill/>
            <a:miter lim="800000"/>
            <a:headEnd/>
            <a:tailEnd/>
          </a:ln>
          <a:effectLst/>
        </p:spPr>
        <p:txBody>
          <a:bodyPr lIns="92075" tIns="46038" rIns="92075" bIns="46038"/>
          <a:lstStyle/>
          <a:p>
            <a:pPr algn="ctr"/>
            <a:r>
              <a:rPr lang="en-US" sz="2400" b="1" kern="0" dirty="0" smtClean="0">
                <a:solidFill>
                  <a:srgbClr val="FFFFFF"/>
                </a:solidFill>
                <a:effectLst>
                  <a:outerShdw blurRad="38100" dist="38100" dir="2700000" algn="tl">
                    <a:srgbClr val="000000"/>
                  </a:outerShdw>
                </a:effectLst>
                <a:latin typeface="+mj-lt"/>
                <a:ea typeface="+mj-ea"/>
                <a:cs typeface="+mj-cs"/>
              </a:rPr>
              <a:t>ACPA Pipe School</a:t>
            </a:r>
          </a:p>
          <a:p>
            <a:pPr algn="ctr"/>
            <a:r>
              <a:rPr lang="en-US" sz="2000" b="1" kern="0" dirty="0" smtClean="0">
                <a:solidFill>
                  <a:srgbClr val="FFFFFF"/>
                </a:solidFill>
                <a:effectLst>
                  <a:outerShdw blurRad="38100" dist="38100" dir="2700000" algn="tl">
                    <a:srgbClr val="000000"/>
                  </a:outerShdw>
                </a:effectLst>
                <a:latin typeface="+mj-lt"/>
                <a:ea typeface="+mj-ea"/>
                <a:cs typeface="+mj-cs"/>
              </a:rPr>
              <a:t>February 14, 2014   Houston, TX</a:t>
            </a:r>
            <a:endParaRPr lang="en-US" sz="2400" b="1" kern="0" dirty="0" smtClean="0">
              <a:solidFill>
                <a:srgbClr val="FFFFFF"/>
              </a:solidFill>
              <a:effectLst>
                <a:outerShdw blurRad="38100" dist="38100" dir="2700000" algn="tl">
                  <a:srgbClr val="000000"/>
                </a:outerShdw>
              </a:effectLst>
              <a:latin typeface="+mj-lt"/>
              <a:ea typeface="+mj-ea"/>
              <a:cs typeface="+mj-cs"/>
            </a:endParaRPr>
          </a:p>
        </p:txBody>
      </p:sp>
      <p:sp>
        <p:nvSpPr>
          <p:cNvPr id="8" name="Rectangle 13"/>
          <p:cNvSpPr txBox="1">
            <a:spLocks noChangeArrowheads="1"/>
          </p:cNvSpPr>
          <p:nvPr/>
        </p:nvSpPr>
        <p:spPr bwMode="auto">
          <a:xfrm>
            <a:off x="3172354" y="5621859"/>
            <a:ext cx="3031067" cy="753533"/>
          </a:xfrm>
          <a:prstGeom prst="rect">
            <a:avLst/>
          </a:prstGeom>
          <a:noFill/>
          <a:ln w="9525">
            <a:noFill/>
            <a:miter lim="800000"/>
            <a:headEnd/>
            <a:tailEnd/>
          </a:ln>
          <a:effectLst/>
        </p:spPr>
        <p:txBody>
          <a:bodyPr lIns="92075" tIns="46038" rIns="92075" bIns="46038"/>
          <a:lstStyle/>
          <a:p>
            <a:pPr algn="ctr">
              <a:spcBef>
                <a:spcPct val="20000"/>
              </a:spcBef>
              <a:buClr>
                <a:schemeClr val="tx2"/>
              </a:buClr>
              <a:buSzPct val="75000"/>
              <a:buFont typeface="Monotype Sorts" pitchFamily="2" charset="2"/>
              <a:buNone/>
              <a:tabLst>
                <a:tab pos="3203575" algn="l"/>
              </a:tabLst>
              <a:defRPr/>
            </a:pPr>
            <a:r>
              <a:rPr lang="en-US" sz="2000" kern="0" dirty="0">
                <a:solidFill>
                  <a:srgbClr val="FFFFFF"/>
                </a:solidFill>
                <a:latin typeface="+mn-lt"/>
              </a:rPr>
              <a:t>Roy Eriksson, P.E</a:t>
            </a:r>
            <a:r>
              <a:rPr lang="en-US" sz="2000" kern="0" dirty="0" smtClean="0">
                <a:solidFill>
                  <a:srgbClr val="FFFFFF"/>
                </a:solidFill>
                <a:latin typeface="+mn-lt"/>
              </a:rPr>
              <a:t>.</a:t>
            </a:r>
            <a:r>
              <a:rPr lang="en-US" sz="2000" kern="0" dirty="0">
                <a:solidFill>
                  <a:srgbClr val="FFFFFF"/>
                </a:solidFill>
                <a:latin typeface="+mn-lt"/>
              </a:rPr>
              <a:t/>
            </a:r>
            <a:br>
              <a:rPr lang="en-US" sz="2000" kern="0" dirty="0">
                <a:solidFill>
                  <a:srgbClr val="FFFFFF"/>
                </a:solidFill>
                <a:latin typeface="+mn-lt"/>
              </a:rPr>
            </a:br>
            <a:r>
              <a:rPr lang="en-US" sz="2000" kern="0" dirty="0" smtClean="0">
                <a:solidFill>
                  <a:srgbClr val="FFFFFF"/>
                </a:solidFill>
                <a:latin typeface="+mn-lt"/>
              </a:rPr>
              <a:t>Brian </a:t>
            </a:r>
            <a:r>
              <a:rPr lang="en-US" sz="2000" kern="0" dirty="0">
                <a:solidFill>
                  <a:srgbClr val="FFFFFF"/>
                </a:solidFill>
                <a:latin typeface="+mn-lt"/>
              </a:rPr>
              <a:t>Barngrover, P.E</a:t>
            </a:r>
            <a:r>
              <a:rPr lang="en-US" sz="2000" kern="0" dirty="0" smtClean="0">
                <a:solidFill>
                  <a:srgbClr val="FFFFFF"/>
                </a:solidFill>
                <a:latin typeface="+mn-lt"/>
              </a:rPr>
              <a:t>.</a:t>
            </a:r>
            <a:endParaRPr lang="en-US" sz="2000" kern="0" dirty="0">
              <a:solidFill>
                <a:schemeClr val="tx2"/>
              </a:solidFill>
              <a:latin typeface="+mn-lt"/>
            </a:endParaRPr>
          </a:p>
        </p:txBody>
      </p:sp>
      <p:pic>
        <p:nvPicPr>
          <p:cNvPr id="2" name="Picture 2" descr="C:\Users\Roy Eriksson\Documents\ACPA\ETCulvert\ACPA ETCulvert Seminar 07-11-13\Culvert_03c.jpg"/>
          <p:cNvPicPr>
            <a:picLocks noChangeAspect="1" noChangeArrowheads="1"/>
          </p:cNvPicPr>
          <p:nvPr/>
        </p:nvPicPr>
        <p:blipFill>
          <a:blip r:embed="rId4" cstate="print"/>
          <a:srcRect/>
          <a:stretch>
            <a:fillRect/>
          </a:stretch>
        </p:blipFill>
        <p:spPr bwMode="auto">
          <a:xfrm>
            <a:off x="2472267" y="2264608"/>
            <a:ext cx="4431242" cy="2307392"/>
          </a:xfrm>
          <a:prstGeom prst="rect">
            <a:avLst/>
          </a:prstGeom>
          <a:noFill/>
        </p:spPr>
      </p:pic>
    </p:spTree>
  </p:cSld>
  <p:clrMapOvr>
    <a:masterClrMapping/>
  </p:clrMapOvr>
  <p:transition advTm="4041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050"/>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0243" name="Rectangle 2051"/>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0244" name="Rectangle 205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0245" name="Rectangle 205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0246" name="Rectangle 2054"/>
          <p:cNvSpPr>
            <a:spLocks noChangeArrowheads="1"/>
          </p:cNvSpPr>
          <p:nvPr/>
        </p:nvSpPr>
        <p:spPr bwMode="auto">
          <a:xfrm>
            <a:off x="381000" y="6172200"/>
            <a:ext cx="1905000" cy="457200"/>
          </a:xfrm>
          <a:prstGeom prst="rect">
            <a:avLst/>
          </a:prstGeom>
          <a:noFill/>
          <a:ln w="9525">
            <a:noFill/>
            <a:miter lim="800000"/>
            <a:headEnd/>
            <a:tailEnd/>
          </a:ln>
        </p:spPr>
        <p:txBody>
          <a:bodyPr wrap="none" anchor="ctr"/>
          <a:lstStyle/>
          <a:p>
            <a:endParaRPr lang="en-US"/>
          </a:p>
        </p:txBody>
      </p:sp>
      <p:sp>
        <p:nvSpPr>
          <p:cNvPr id="10247" name="Rectangle 2055"/>
          <p:cNvSpPr>
            <a:spLocks noChangeArrowheads="1"/>
          </p:cNvSpPr>
          <p:nvPr/>
        </p:nvSpPr>
        <p:spPr bwMode="auto">
          <a:xfrm>
            <a:off x="3124200" y="6172200"/>
            <a:ext cx="2895600" cy="457200"/>
          </a:xfrm>
          <a:prstGeom prst="rect">
            <a:avLst/>
          </a:prstGeom>
          <a:noFill/>
          <a:ln w="9525">
            <a:noFill/>
            <a:miter lim="800000"/>
            <a:headEnd/>
            <a:tailEnd/>
          </a:ln>
        </p:spPr>
        <p:txBody>
          <a:bodyPr wrap="none" anchor="ctr"/>
          <a:lstStyle/>
          <a:p>
            <a:endParaRPr lang="en-US"/>
          </a:p>
        </p:txBody>
      </p:sp>
      <p:sp>
        <p:nvSpPr>
          <p:cNvPr id="185352" name="Rectangle 2056"/>
          <p:cNvSpPr>
            <a:spLocks noGrp="1" noChangeArrowheads="1"/>
          </p:cNvSpPr>
          <p:nvPr>
            <p:ph type="title"/>
          </p:nvPr>
        </p:nvSpPr>
        <p:spPr>
          <a:xfrm>
            <a:off x="381000" y="381000"/>
            <a:ext cx="8301038" cy="1003300"/>
          </a:xfrm>
        </p:spPr>
        <p:txBody>
          <a:bodyPr anchor="b"/>
          <a:lstStyle/>
          <a:p>
            <a:pPr>
              <a:defRPr/>
            </a:pPr>
            <a:r>
              <a:rPr lang="en-US" smtClean="0"/>
              <a:t>Redundancy</a:t>
            </a:r>
          </a:p>
        </p:txBody>
      </p:sp>
      <p:sp>
        <p:nvSpPr>
          <p:cNvPr id="185353" name="Rectangle 2057"/>
          <p:cNvSpPr>
            <a:spLocks noGrp="1" noChangeArrowheads="1"/>
          </p:cNvSpPr>
          <p:nvPr>
            <p:ph type="body" idx="1"/>
          </p:nvPr>
        </p:nvSpPr>
        <p:spPr>
          <a:xfrm>
            <a:off x="533400" y="1524000"/>
            <a:ext cx="8077200" cy="4495800"/>
          </a:xfrm>
        </p:spPr>
        <p:txBody>
          <a:bodyPr/>
          <a:lstStyle/>
          <a:p>
            <a:pPr>
              <a:buSzTx/>
              <a:buFontTx/>
              <a:buChar char="•"/>
              <a:defRPr/>
            </a:pPr>
            <a:r>
              <a:rPr lang="en-US" sz="3100" smtClean="0"/>
              <a:t>Ability to support applied loads following the loss of a main load-carrying member</a:t>
            </a:r>
          </a:p>
          <a:p>
            <a:pPr>
              <a:buSzTx/>
              <a:buFontTx/>
              <a:buChar char="•"/>
              <a:defRPr/>
            </a:pPr>
            <a:r>
              <a:rPr lang="en-US" sz="3100" smtClean="0"/>
              <a:t>Varies (</a:t>
            </a:r>
            <a:r>
              <a:rPr lang="en-US" sz="3100" smtClean="0">
                <a:latin typeface="Symbol" pitchFamily="18" charset="2"/>
              </a:rPr>
              <a:t>h</a:t>
            </a:r>
            <a:r>
              <a:rPr lang="en-US" sz="3100" baseline="-25000" smtClean="0"/>
              <a:t>R </a:t>
            </a:r>
            <a:r>
              <a:rPr lang="en-US" sz="3100" smtClean="0"/>
              <a:t>= 0.95/1.05) for strength limit states only; </a:t>
            </a:r>
            <a:r>
              <a:rPr lang="en-US" sz="3100" smtClean="0">
                <a:latin typeface="Symbol" pitchFamily="18" charset="2"/>
              </a:rPr>
              <a:t>h</a:t>
            </a:r>
            <a:r>
              <a:rPr lang="en-US" sz="3100" baseline="-25000" smtClean="0"/>
              <a:t>R</a:t>
            </a:r>
            <a:r>
              <a:rPr lang="en-US" sz="3100" smtClean="0"/>
              <a:t>=1.00 for all other limit states</a:t>
            </a:r>
          </a:p>
          <a:p>
            <a:pPr>
              <a:spcBef>
                <a:spcPct val="40000"/>
              </a:spcBef>
              <a:buSzTx/>
              <a:buFontTx/>
              <a:buChar char="•"/>
              <a:defRPr/>
            </a:pPr>
            <a:r>
              <a:rPr lang="en-US" sz="3100" smtClean="0"/>
              <a:t>Failure-Critical (Nonredundant, </a:t>
            </a:r>
            <a:r>
              <a:rPr lang="en-US" sz="3100" smtClean="0">
                <a:latin typeface="Symbol" pitchFamily="18" charset="2"/>
              </a:rPr>
              <a:t>h</a:t>
            </a:r>
            <a:r>
              <a:rPr lang="en-US" sz="3100" baseline="-25000" smtClean="0"/>
              <a:t>R</a:t>
            </a:r>
            <a:r>
              <a:rPr lang="en-US" sz="3100" smtClean="0"/>
              <a:t>=1.05)</a:t>
            </a:r>
          </a:p>
          <a:p>
            <a:pPr>
              <a:spcBef>
                <a:spcPct val="40000"/>
              </a:spcBef>
              <a:buSzTx/>
              <a:buFontTx/>
              <a:buChar char="•"/>
              <a:defRPr/>
            </a:pPr>
            <a:r>
              <a:rPr lang="en-US" sz="3100" smtClean="0"/>
              <a:t>Nonfailure-Critical (Redundant, </a:t>
            </a:r>
            <a:r>
              <a:rPr lang="en-US" sz="3100" smtClean="0">
                <a:latin typeface="Symbol" pitchFamily="18" charset="2"/>
              </a:rPr>
              <a:t>h</a:t>
            </a:r>
            <a:r>
              <a:rPr lang="en-US" sz="3100" baseline="-25000" smtClean="0"/>
              <a:t>R</a:t>
            </a:r>
            <a:r>
              <a:rPr lang="en-US" sz="3100" smtClean="0"/>
              <a:t>=0.95)</a:t>
            </a:r>
          </a:p>
        </p:txBody>
      </p:sp>
      <p:sp>
        <p:nvSpPr>
          <p:cNvPr id="10"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10</a:t>
            </a:fld>
            <a:endParaRPr lang="en-US" sz="1400" dirty="0" smtClean="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126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1268"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1269"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1270" name="Rectangle 6"/>
          <p:cNvSpPr>
            <a:spLocks noChangeArrowheads="1"/>
          </p:cNvSpPr>
          <p:nvPr/>
        </p:nvSpPr>
        <p:spPr bwMode="auto">
          <a:xfrm>
            <a:off x="381000" y="6172200"/>
            <a:ext cx="1905000" cy="457200"/>
          </a:xfrm>
          <a:prstGeom prst="rect">
            <a:avLst/>
          </a:prstGeom>
          <a:noFill/>
          <a:ln w="9525">
            <a:noFill/>
            <a:miter lim="800000"/>
            <a:headEnd/>
            <a:tailEnd/>
          </a:ln>
        </p:spPr>
        <p:txBody>
          <a:bodyPr wrap="none" anchor="ctr"/>
          <a:lstStyle/>
          <a:p>
            <a:endParaRPr lang="en-US"/>
          </a:p>
        </p:txBody>
      </p:sp>
      <p:sp>
        <p:nvSpPr>
          <p:cNvPr id="11271" name="Rectangle 7"/>
          <p:cNvSpPr>
            <a:spLocks noChangeArrowheads="1"/>
          </p:cNvSpPr>
          <p:nvPr/>
        </p:nvSpPr>
        <p:spPr bwMode="auto">
          <a:xfrm>
            <a:off x="3124200" y="6172200"/>
            <a:ext cx="2895600" cy="457200"/>
          </a:xfrm>
          <a:prstGeom prst="rect">
            <a:avLst/>
          </a:prstGeom>
          <a:noFill/>
          <a:ln w="9525">
            <a:noFill/>
            <a:miter lim="800000"/>
            <a:headEnd/>
            <a:tailEnd/>
          </a:ln>
        </p:spPr>
        <p:txBody>
          <a:bodyPr wrap="none" anchor="ctr"/>
          <a:lstStyle/>
          <a:p>
            <a:endParaRPr lang="en-US"/>
          </a:p>
        </p:txBody>
      </p:sp>
      <p:sp>
        <p:nvSpPr>
          <p:cNvPr id="187400" name="Rectangle 8"/>
          <p:cNvSpPr>
            <a:spLocks noGrp="1" noChangeArrowheads="1"/>
          </p:cNvSpPr>
          <p:nvPr>
            <p:ph type="title"/>
          </p:nvPr>
        </p:nvSpPr>
        <p:spPr>
          <a:xfrm>
            <a:off x="427038" y="292100"/>
            <a:ext cx="8301037" cy="927100"/>
          </a:xfrm>
        </p:spPr>
        <p:txBody>
          <a:bodyPr anchor="b"/>
          <a:lstStyle/>
          <a:p>
            <a:pPr>
              <a:defRPr/>
            </a:pPr>
            <a:r>
              <a:rPr lang="en-US" smtClean="0"/>
              <a:t>Operational Importance</a:t>
            </a:r>
          </a:p>
        </p:txBody>
      </p:sp>
      <p:sp>
        <p:nvSpPr>
          <p:cNvPr id="187401" name="Rectangle 9"/>
          <p:cNvSpPr>
            <a:spLocks noGrp="1" noChangeArrowheads="1"/>
          </p:cNvSpPr>
          <p:nvPr>
            <p:ph type="body" idx="1"/>
          </p:nvPr>
        </p:nvSpPr>
        <p:spPr>
          <a:xfrm>
            <a:off x="533400" y="1524000"/>
            <a:ext cx="8107363" cy="4267200"/>
          </a:xfrm>
        </p:spPr>
        <p:txBody>
          <a:bodyPr/>
          <a:lstStyle/>
          <a:p>
            <a:pPr>
              <a:lnSpc>
                <a:spcPct val="90000"/>
              </a:lnSpc>
              <a:buSzTx/>
              <a:buFontTx/>
              <a:buChar char="•"/>
              <a:defRPr/>
            </a:pPr>
            <a:r>
              <a:rPr lang="en-US" smtClean="0"/>
              <a:t>Operation of structure critical or essential for social, survival or security reasons</a:t>
            </a:r>
          </a:p>
          <a:p>
            <a:pPr>
              <a:lnSpc>
                <a:spcPct val="90000"/>
              </a:lnSpc>
              <a:buSzTx/>
              <a:buFontTx/>
              <a:buChar char="•"/>
              <a:defRPr/>
            </a:pPr>
            <a:r>
              <a:rPr lang="en-US" smtClean="0"/>
              <a:t>Varies (</a:t>
            </a:r>
            <a:r>
              <a:rPr lang="en-US" sz="3600" smtClean="0">
                <a:latin typeface="Symbol" pitchFamily="18" charset="2"/>
              </a:rPr>
              <a:t>h</a:t>
            </a:r>
            <a:r>
              <a:rPr lang="en-US" sz="3600" baseline="-25000" smtClean="0"/>
              <a:t>I </a:t>
            </a:r>
            <a:r>
              <a:rPr lang="en-US" smtClean="0"/>
              <a:t>= 0.95/1.05) for strength and extreme event limit states only; </a:t>
            </a:r>
            <a:r>
              <a:rPr lang="en-US" sz="3600" smtClean="0">
                <a:latin typeface="Symbol" pitchFamily="18" charset="2"/>
              </a:rPr>
              <a:t>h</a:t>
            </a:r>
            <a:r>
              <a:rPr lang="en-US" sz="3600" baseline="-25000" smtClean="0"/>
              <a:t>I</a:t>
            </a:r>
            <a:r>
              <a:rPr lang="en-US" smtClean="0"/>
              <a:t>=1.00 for all other limit states</a:t>
            </a:r>
          </a:p>
          <a:p>
            <a:pPr>
              <a:lnSpc>
                <a:spcPct val="90000"/>
              </a:lnSpc>
              <a:spcBef>
                <a:spcPct val="40000"/>
              </a:spcBef>
              <a:buSzTx/>
              <a:buFontTx/>
              <a:buChar char="•"/>
              <a:defRPr/>
            </a:pPr>
            <a:r>
              <a:rPr lang="en-US" smtClean="0"/>
              <a:t>Consequential factor, not physical factor</a:t>
            </a:r>
          </a:p>
        </p:txBody>
      </p:sp>
      <p:sp>
        <p:nvSpPr>
          <p:cNvPr id="10"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11</a:t>
            </a:fld>
            <a:endParaRPr lang="en-US" sz="1400" dirty="0" smtClean="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smtClean="0"/>
              <a:t>Limit States</a:t>
            </a:r>
          </a:p>
        </p:txBody>
      </p:sp>
      <p:sp>
        <p:nvSpPr>
          <p:cNvPr id="20483" name="Rectangle 3"/>
          <p:cNvSpPr>
            <a:spLocks noGrp="1" noChangeArrowheads="1"/>
          </p:cNvSpPr>
          <p:nvPr>
            <p:ph type="body" idx="1"/>
          </p:nvPr>
        </p:nvSpPr>
        <p:spPr/>
        <p:txBody>
          <a:bodyPr/>
          <a:lstStyle/>
          <a:p>
            <a:pPr>
              <a:defRPr/>
            </a:pPr>
            <a:r>
              <a:rPr lang="en-US" dirty="0" smtClean="0"/>
              <a:t>Service: </a:t>
            </a:r>
            <a:r>
              <a:rPr lang="en-US" sz="2800" dirty="0" smtClean="0"/>
              <a:t>Stress, deformation, and cracking</a:t>
            </a:r>
            <a:endParaRPr lang="en-US" dirty="0" smtClean="0"/>
          </a:p>
          <a:p>
            <a:pPr>
              <a:defRPr/>
            </a:pPr>
            <a:r>
              <a:rPr lang="en-US" dirty="0" smtClean="0"/>
              <a:t>Fatigue and Fracture: </a:t>
            </a:r>
            <a:r>
              <a:rPr lang="en-US" sz="2800" dirty="0" smtClean="0"/>
              <a:t>Limit cracking</a:t>
            </a:r>
            <a:endParaRPr lang="en-US" dirty="0" smtClean="0"/>
          </a:p>
          <a:p>
            <a:pPr>
              <a:defRPr/>
            </a:pPr>
            <a:r>
              <a:rPr lang="en-US" dirty="0" smtClean="0"/>
              <a:t>Strength: </a:t>
            </a:r>
            <a:r>
              <a:rPr lang="en-US" sz="2800" dirty="0" smtClean="0"/>
              <a:t>Strength and stability</a:t>
            </a:r>
            <a:endParaRPr lang="en-US" dirty="0" smtClean="0"/>
          </a:p>
          <a:p>
            <a:pPr>
              <a:defRPr/>
            </a:pPr>
            <a:r>
              <a:rPr lang="en-US" dirty="0" smtClean="0"/>
              <a:t>Extreme Event: </a:t>
            </a:r>
            <a:r>
              <a:rPr lang="en-US" sz="2800" dirty="0" smtClean="0"/>
              <a:t>Period of return greater than life of structure (e.g., crash barrier)</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12</a:t>
            </a:fld>
            <a:endParaRPr lang="en-US" sz="1400" dirty="0"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US" smtClean="0"/>
              <a:t>Service Limit States</a:t>
            </a:r>
          </a:p>
        </p:txBody>
      </p:sp>
      <p:sp>
        <p:nvSpPr>
          <p:cNvPr id="22531" name="Rectangle 3"/>
          <p:cNvSpPr>
            <a:spLocks noGrp="1" noChangeArrowheads="1"/>
          </p:cNvSpPr>
          <p:nvPr>
            <p:ph type="body" idx="1"/>
          </p:nvPr>
        </p:nvSpPr>
        <p:spPr/>
        <p:txBody>
          <a:bodyPr/>
          <a:lstStyle/>
          <a:p>
            <a:pPr>
              <a:buFont typeface="Monotype Sorts" pitchFamily="2" charset="2"/>
              <a:buNone/>
              <a:tabLst>
                <a:tab pos="739775" algn="l"/>
              </a:tabLst>
              <a:defRPr/>
            </a:pPr>
            <a:r>
              <a:rPr lang="en-US" dirty="0" smtClean="0"/>
              <a:t>I: 	Normal operational use of bridge.</a:t>
            </a:r>
          </a:p>
          <a:p>
            <a:pPr>
              <a:buFont typeface="Monotype Sorts" pitchFamily="2" charset="2"/>
              <a:buNone/>
              <a:tabLst>
                <a:tab pos="739775" algn="l"/>
              </a:tabLst>
              <a:defRPr/>
            </a:pPr>
            <a:r>
              <a:rPr lang="en-US" dirty="0" smtClean="0"/>
              <a:t>II: 	Control yielding of steel structures 	and slip of connections due to live 	load.</a:t>
            </a:r>
          </a:p>
          <a:p>
            <a:pPr>
              <a:buFont typeface="Monotype Sorts" pitchFamily="2" charset="2"/>
              <a:buNone/>
              <a:tabLst>
                <a:tab pos="739775" algn="l"/>
              </a:tabLst>
              <a:defRPr/>
            </a:pPr>
            <a:r>
              <a:rPr lang="en-US" dirty="0" smtClean="0"/>
              <a:t>III: 	Tension in prestressed concrete 		</a:t>
            </a:r>
            <a:r>
              <a:rPr lang="en-US" dirty="0" smtClean="0">
                <a:solidFill>
                  <a:srgbClr val="FFFF00"/>
                </a:solidFill>
              </a:rPr>
              <a:t>super</a:t>
            </a:r>
            <a:r>
              <a:rPr lang="en-US" dirty="0" smtClean="0"/>
              <a:t>structures.</a:t>
            </a:r>
          </a:p>
          <a:p>
            <a:pPr>
              <a:buFont typeface="Monotype Sorts" pitchFamily="2" charset="2"/>
              <a:buNone/>
              <a:tabLst>
                <a:tab pos="739775" algn="l"/>
              </a:tabLst>
              <a:defRPr/>
            </a:pPr>
            <a:r>
              <a:rPr lang="en-US" dirty="0" smtClean="0"/>
              <a:t>IV: 	Tension in prestressed concrete 		</a:t>
            </a:r>
            <a:r>
              <a:rPr lang="en-US" dirty="0" smtClean="0">
                <a:solidFill>
                  <a:srgbClr val="FFFF00"/>
                </a:solidFill>
              </a:rPr>
              <a:t>sub</a:t>
            </a:r>
            <a:r>
              <a:rPr lang="en-US" dirty="0" smtClean="0"/>
              <a:t>structures.</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13</a:t>
            </a:fld>
            <a:endParaRPr lang="en-US" sz="1400" dirty="0" smtClean="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27038" y="292100"/>
            <a:ext cx="8301037" cy="927100"/>
          </a:xfrm>
        </p:spPr>
        <p:txBody>
          <a:bodyPr/>
          <a:lstStyle/>
          <a:p>
            <a:pPr>
              <a:defRPr/>
            </a:pPr>
            <a:r>
              <a:rPr lang="en-US" sz="4000" smtClean="0"/>
              <a:t>Fatigue and Fracture Limit State</a:t>
            </a:r>
          </a:p>
        </p:txBody>
      </p:sp>
      <p:sp>
        <p:nvSpPr>
          <p:cNvPr id="26627" name="Rectangle 3"/>
          <p:cNvSpPr>
            <a:spLocks noGrp="1" noChangeArrowheads="1"/>
          </p:cNvSpPr>
          <p:nvPr>
            <p:ph type="body" idx="1"/>
          </p:nvPr>
        </p:nvSpPr>
        <p:spPr/>
        <p:txBody>
          <a:bodyPr/>
          <a:lstStyle/>
          <a:p>
            <a:pPr marL="0" indent="0">
              <a:buFont typeface="Monotype Sorts" pitchFamily="2" charset="2"/>
              <a:buNone/>
              <a:defRPr/>
            </a:pPr>
            <a:r>
              <a:rPr lang="en-US" dirty="0" smtClean="0"/>
              <a:t>Loading combination for repetitive gravitational vehicular live load and dynamic responses under a single design truck.</a:t>
            </a:r>
          </a:p>
          <a:p>
            <a:pPr marL="0" indent="0">
              <a:buFont typeface="Monotype Sorts" pitchFamily="2" charset="2"/>
              <a:buNone/>
              <a:defRPr/>
            </a:pPr>
            <a:endParaRPr lang="en-US" dirty="0" smtClean="0"/>
          </a:p>
          <a:p>
            <a:pPr marL="0" indent="0">
              <a:buFont typeface="Monotype Sorts" pitchFamily="2" charset="2"/>
              <a:buNone/>
              <a:defRPr/>
            </a:pPr>
            <a:r>
              <a:rPr lang="en-US" dirty="0" smtClean="0"/>
              <a:t>Not for use in buried structures.</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14</a:t>
            </a:fld>
            <a:endParaRPr lang="en-US" sz="1400" dirty="0" smtClean="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smtClean="0"/>
              <a:t>Strength Limit State</a:t>
            </a:r>
          </a:p>
        </p:txBody>
      </p:sp>
      <p:sp>
        <p:nvSpPr>
          <p:cNvPr id="28675" name="Rectangle 3"/>
          <p:cNvSpPr>
            <a:spLocks noGrp="1" noChangeArrowheads="1"/>
          </p:cNvSpPr>
          <p:nvPr>
            <p:ph type="body" idx="1"/>
          </p:nvPr>
        </p:nvSpPr>
        <p:spPr/>
        <p:txBody>
          <a:bodyPr/>
          <a:lstStyle/>
          <a:p>
            <a:pPr>
              <a:spcBef>
                <a:spcPct val="0"/>
              </a:spcBef>
              <a:buFont typeface="Monotype Sorts" pitchFamily="2" charset="2"/>
              <a:buNone/>
              <a:tabLst>
                <a:tab pos="688975" algn="l"/>
              </a:tabLst>
              <a:defRPr/>
            </a:pPr>
            <a:r>
              <a:rPr lang="en-US" smtClean="0"/>
              <a:t>I: 	Normal operational use of bridge 			without wind load</a:t>
            </a:r>
          </a:p>
          <a:p>
            <a:pPr>
              <a:buFont typeface="Monotype Sorts" pitchFamily="2" charset="2"/>
              <a:buNone/>
              <a:tabLst>
                <a:tab pos="688975" algn="l"/>
              </a:tabLst>
              <a:defRPr/>
            </a:pPr>
            <a:r>
              <a:rPr lang="en-US" smtClean="0"/>
              <a:t>II: 	Special design vehicles without wind</a:t>
            </a:r>
          </a:p>
          <a:p>
            <a:pPr>
              <a:buFont typeface="Monotype Sorts" pitchFamily="2" charset="2"/>
              <a:buNone/>
              <a:tabLst>
                <a:tab pos="688975" algn="l"/>
              </a:tabLst>
              <a:defRPr/>
            </a:pPr>
            <a:r>
              <a:rPr lang="en-US" smtClean="0"/>
              <a:t>III: 	Wind velocity &gt; 55 mph</a:t>
            </a:r>
          </a:p>
          <a:p>
            <a:pPr>
              <a:buFont typeface="Monotype Sorts" pitchFamily="2" charset="2"/>
              <a:buNone/>
              <a:tabLst>
                <a:tab pos="688975" algn="l"/>
              </a:tabLst>
              <a:defRPr/>
            </a:pPr>
            <a:r>
              <a:rPr lang="en-US" smtClean="0"/>
              <a:t>IV: 	Very high dead load to live load ratios</a:t>
            </a:r>
          </a:p>
          <a:p>
            <a:pPr>
              <a:buFont typeface="Monotype Sorts" pitchFamily="2" charset="2"/>
              <a:buNone/>
              <a:tabLst>
                <a:tab pos="688975" algn="l"/>
              </a:tabLst>
              <a:defRPr/>
            </a:pPr>
            <a:r>
              <a:rPr lang="en-US" smtClean="0"/>
              <a:t>V: 	Normal vehicular use of bridge with</a:t>
            </a:r>
          </a:p>
          <a:p>
            <a:pPr>
              <a:spcBef>
                <a:spcPct val="0"/>
              </a:spcBef>
              <a:buFont typeface="Monotype Sorts" pitchFamily="2" charset="2"/>
              <a:buNone/>
              <a:tabLst>
                <a:tab pos="688975" algn="l"/>
              </a:tabLst>
              <a:defRPr/>
            </a:pPr>
            <a:r>
              <a:rPr lang="en-US" smtClean="0"/>
              <a:t>		55 mph wind velocity</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15</a:t>
            </a:fld>
            <a:endParaRPr lang="en-US" sz="1400" dirty="0" smtClean="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smtClean="0"/>
              <a:t>Extreme Event Limit State</a:t>
            </a:r>
          </a:p>
        </p:txBody>
      </p:sp>
      <p:sp>
        <p:nvSpPr>
          <p:cNvPr id="32771" name="Rectangle 3"/>
          <p:cNvSpPr>
            <a:spLocks noGrp="1" noChangeArrowheads="1"/>
          </p:cNvSpPr>
          <p:nvPr>
            <p:ph type="body" idx="1"/>
          </p:nvPr>
        </p:nvSpPr>
        <p:spPr/>
        <p:txBody>
          <a:bodyPr/>
          <a:lstStyle/>
          <a:p>
            <a:pPr>
              <a:defRPr/>
            </a:pPr>
            <a:r>
              <a:rPr lang="en-US" smtClean="0"/>
              <a:t>I: Earthquake</a:t>
            </a:r>
          </a:p>
          <a:p>
            <a:pPr>
              <a:defRPr/>
            </a:pPr>
            <a:r>
              <a:rPr lang="en-US" smtClean="0"/>
              <a:t>II: Vehicular and vessel collision</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16</a:t>
            </a:fld>
            <a:endParaRPr lang="en-US" sz="1400" dirty="0" smtClean="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Loads</a:t>
            </a:r>
          </a:p>
        </p:txBody>
      </p:sp>
      <p:pic>
        <p:nvPicPr>
          <p:cNvPr id="3074" name="Picture 2"/>
          <p:cNvPicPr>
            <a:picLocks noChangeAspect="1" noChangeArrowheads="1"/>
          </p:cNvPicPr>
          <p:nvPr/>
        </p:nvPicPr>
        <p:blipFill>
          <a:blip r:embed="rId2" cstate="print"/>
          <a:srcRect/>
          <a:stretch>
            <a:fillRect/>
          </a:stretch>
        </p:blipFill>
        <p:spPr bwMode="auto">
          <a:xfrm>
            <a:off x="566370" y="1035293"/>
            <a:ext cx="5336119" cy="316742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85420" y="4314459"/>
            <a:ext cx="4526793" cy="653195"/>
          </a:xfrm>
          <a:prstGeom prst="rect">
            <a:avLst/>
          </a:prstGeom>
          <a:noFill/>
          <a:ln w="9525">
            <a:noFill/>
            <a:miter lim="800000"/>
            <a:headEnd/>
            <a:tailEnd/>
          </a:ln>
        </p:spPr>
      </p:pic>
      <p:sp>
        <p:nvSpPr>
          <p:cNvPr id="5"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17</a:t>
            </a:fld>
            <a:endParaRPr lang="en-US" sz="1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Loads</a:t>
            </a:r>
          </a:p>
        </p:txBody>
      </p:sp>
      <p:pic>
        <p:nvPicPr>
          <p:cNvPr id="4099" name="Picture 3"/>
          <p:cNvPicPr>
            <a:picLocks noChangeAspect="1" noChangeArrowheads="1"/>
          </p:cNvPicPr>
          <p:nvPr/>
        </p:nvPicPr>
        <p:blipFill>
          <a:blip r:embed="rId2" cstate="print"/>
          <a:srcRect/>
          <a:stretch>
            <a:fillRect/>
          </a:stretch>
        </p:blipFill>
        <p:spPr bwMode="auto">
          <a:xfrm>
            <a:off x="556845" y="941876"/>
            <a:ext cx="4384431" cy="4975752"/>
          </a:xfrm>
          <a:prstGeom prst="rect">
            <a:avLst/>
          </a:prstGeom>
          <a:noFill/>
          <a:ln w="9525">
            <a:noFill/>
            <a:miter lim="800000"/>
            <a:headEnd/>
            <a:tailEnd/>
          </a:ln>
        </p:spPr>
      </p:pic>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18</a:t>
            </a:fld>
            <a:endParaRPr lang="en-US" sz="1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Loads</a:t>
            </a:r>
          </a:p>
        </p:txBody>
      </p:sp>
      <p:sp>
        <p:nvSpPr>
          <p:cNvPr id="708611" name="Rectangle 3"/>
          <p:cNvSpPr>
            <a:spLocks noGrp="1" noChangeArrowheads="1"/>
          </p:cNvSpPr>
          <p:nvPr>
            <p:ph type="body" idx="1"/>
          </p:nvPr>
        </p:nvSpPr>
        <p:spPr>
          <a:xfrm>
            <a:off x="473075" y="1133475"/>
            <a:ext cx="8301038" cy="5089525"/>
          </a:xfrm>
        </p:spPr>
        <p:txBody>
          <a:bodyPr/>
          <a:lstStyle/>
          <a:p>
            <a:pPr>
              <a:defRPr/>
            </a:pPr>
            <a:r>
              <a:rPr lang="en-US" dirty="0" smtClean="0"/>
              <a:t>Permanent Loads</a:t>
            </a:r>
          </a:p>
          <a:p>
            <a:pPr lvl="1">
              <a:defRPr/>
            </a:pPr>
            <a:r>
              <a:rPr lang="en-US" dirty="0" smtClean="0"/>
              <a:t>Dead Loads: DC, DW</a:t>
            </a:r>
          </a:p>
          <a:p>
            <a:pPr lvl="1">
              <a:defRPr/>
            </a:pPr>
            <a:r>
              <a:rPr lang="en-US" dirty="0" smtClean="0"/>
              <a:t>Earth Loads: EH, EV, ES</a:t>
            </a:r>
          </a:p>
          <a:p>
            <a:pPr>
              <a:defRPr/>
            </a:pPr>
            <a:r>
              <a:rPr lang="en-US" dirty="0" smtClean="0"/>
              <a:t>Transient Loads</a:t>
            </a:r>
          </a:p>
          <a:p>
            <a:pPr lvl="1">
              <a:defRPr/>
            </a:pPr>
            <a:r>
              <a:rPr lang="en-US" dirty="0" smtClean="0"/>
              <a:t>Live Load</a:t>
            </a:r>
          </a:p>
          <a:p>
            <a:pPr lvl="2">
              <a:defRPr/>
            </a:pPr>
            <a:r>
              <a:rPr lang="en-US" dirty="0" smtClean="0"/>
              <a:t>Vehicular (e.g., HL93, permit, etc.): LL, IM, CV</a:t>
            </a:r>
          </a:p>
          <a:p>
            <a:pPr lvl="2">
              <a:defRPr/>
            </a:pPr>
            <a:r>
              <a:rPr lang="en-US" dirty="0" smtClean="0"/>
              <a:t>Live load surcharge: LS</a:t>
            </a:r>
          </a:p>
          <a:p>
            <a:pPr lvl="1">
              <a:defRPr/>
            </a:pPr>
            <a:r>
              <a:rPr lang="en-US" dirty="0" smtClean="0"/>
              <a:t>Water Load: WA</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19</a:t>
            </a:fld>
            <a:endParaRPr lang="en-US" sz="14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2B3184A4-C973-40E2-87AF-9C3AB48FA0CA}" type="slidenum">
              <a:rPr lang="en-US" smtClean="0"/>
              <a:pPr/>
              <a:t>2</a:t>
            </a:fld>
            <a:endParaRPr lang="en-US" sz="1400" dirty="0" smtClean="0"/>
          </a:p>
        </p:txBody>
      </p:sp>
      <p:sp>
        <p:nvSpPr>
          <p:cNvPr id="158722" name="Rectangle 2"/>
          <p:cNvSpPr>
            <a:spLocks noGrp="1" noChangeArrowheads="1"/>
          </p:cNvSpPr>
          <p:nvPr>
            <p:ph type="title"/>
          </p:nvPr>
        </p:nvSpPr>
        <p:spPr>
          <a:xfrm>
            <a:off x="427038" y="292100"/>
            <a:ext cx="8301037" cy="698500"/>
          </a:xfrm>
        </p:spPr>
        <p:txBody>
          <a:bodyPr/>
          <a:lstStyle/>
          <a:p>
            <a:pPr>
              <a:defRPr/>
            </a:pPr>
            <a:r>
              <a:rPr lang="en-US" dirty="0" smtClean="0">
                <a:solidFill>
                  <a:srgbClr val="FFFF00"/>
                </a:solidFill>
              </a:rPr>
              <a:t>Roy Eriksson, PE</a:t>
            </a:r>
          </a:p>
        </p:txBody>
      </p:sp>
      <p:sp>
        <p:nvSpPr>
          <p:cNvPr id="4100" name="Rectangle 3"/>
          <p:cNvSpPr>
            <a:spLocks noGrp="1" noChangeArrowheads="1"/>
          </p:cNvSpPr>
          <p:nvPr>
            <p:ph type="body" idx="1"/>
          </p:nvPr>
        </p:nvSpPr>
        <p:spPr/>
        <p:txBody>
          <a:bodyPr/>
          <a:lstStyle/>
          <a:p>
            <a:r>
              <a:rPr lang="en-US" sz="2600" b="0" i="0" dirty="0" smtClean="0">
                <a:solidFill>
                  <a:schemeClr val="tx1"/>
                </a:solidFill>
                <a:effectLst/>
              </a:rPr>
              <a:t>Roy L. Eriksson, P.E., is President of Eriksson Technologies, Inc.  Based in Tampa with a branch office in Denver, Eriksson specializes in engineering software development and the rendering of consulting engineering services to the precast/prestressed concrete and highway bridge markets. Roy has over 25 yrs experience in structural engineering with extensive design and detailing experience in precast/pretensioned, CIP post-tensioned, spliced girder, cable-stayed and steel bridges.</a:t>
            </a:r>
          </a:p>
        </p:txBody>
      </p:sp>
      <p:sp>
        <p:nvSpPr>
          <p:cNvPr id="4101" name="Line 4"/>
          <p:cNvSpPr>
            <a:spLocks noChangeShapeType="1"/>
          </p:cNvSpPr>
          <p:nvPr/>
        </p:nvSpPr>
        <p:spPr bwMode="auto">
          <a:xfrm>
            <a:off x="533400" y="1143000"/>
            <a:ext cx="7848600" cy="0"/>
          </a:xfrm>
          <a:prstGeom prst="line">
            <a:avLst/>
          </a:prstGeom>
          <a:noFill/>
          <a:ln w="50800">
            <a:solidFill>
              <a:srgbClr val="FFFF00"/>
            </a:solidFill>
            <a:round/>
            <a:headEnd type="none" w="sm" len="sm"/>
            <a:tailEnd type="none" w="sm" len="sm"/>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Limit States for Culverts</a:t>
            </a:r>
          </a:p>
        </p:txBody>
      </p:sp>
      <p:sp>
        <p:nvSpPr>
          <p:cNvPr id="708611" name="Rectangle 3"/>
          <p:cNvSpPr>
            <a:spLocks noGrp="1" noChangeArrowheads="1"/>
          </p:cNvSpPr>
          <p:nvPr>
            <p:ph type="body" idx="1"/>
          </p:nvPr>
        </p:nvSpPr>
        <p:spPr>
          <a:xfrm>
            <a:off x="473075" y="1133475"/>
            <a:ext cx="8301038" cy="5089525"/>
          </a:xfrm>
        </p:spPr>
        <p:txBody>
          <a:bodyPr/>
          <a:lstStyle/>
          <a:p>
            <a:pPr>
              <a:defRPr/>
            </a:pPr>
            <a:r>
              <a:rPr lang="en-US" dirty="0" smtClean="0"/>
              <a:t>Strength</a:t>
            </a:r>
          </a:p>
          <a:p>
            <a:pPr lvl="1">
              <a:defRPr/>
            </a:pPr>
            <a:r>
              <a:rPr lang="en-US" dirty="0" smtClean="0"/>
              <a:t>Flexure of members (i.e., slabs, walls)</a:t>
            </a:r>
          </a:p>
          <a:p>
            <a:pPr lvl="1">
              <a:defRPr/>
            </a:pPr>
            <a:r>
              <a:rPr lang="en-US" dirty="0" smtClean="0"/>
              <a:t>Transverse Shear (i.e., slabs, walls)</a:t>
            </a:r>
          </a:p>
          <a:p>
            <a:pPr>
              <a:defRPr/>
            </a:pPr>
            <a:r>
              <a:rPr lang="en-US" dirty="0" smtClean="0"/>
              <a:t>Service</a:t>
            </a:r>
          </a:p>
          <a:p>
            <a:pPr lvl="1">
              <a:defRPr/>
            </a:pPr>
            <a:r>
              <a:rPr lang="en-US" dirty="0" smtClean="0"/>
              <a:t>Stresses in rebar (i.e., crack control)</a:t>
            </a:r>
          </a:p>
          <a:p>
            <a:pPr lvl="1">
              <a:defRPr/>
            </a:pPr>
            <a:r>
              <a:rPr lang="en-US" dirty="0" smtClean="0"/>
              <a:t>Deflections (single cells, top slab only)</a:t>
            </a:r>
          </a:p>
          <a:p>
            <a:pPr>
              <a:defRPr/>
            </a:pPr>
            <a:r>
              <a:rPr lang="en-US" dirty="0" smtClean="0"/>
              <a:t>Extreme Event</a:t>
            </a:r>
          </a:p>
          <a:p>
            <a:pPr lvl="1">
              <a:defRPr/>
            </a:pPr>
            <a:r>
              <a:rPr lang="en-US" dirty="0" smtClean="0"/>
              <a:t>Not in ETCulvert</a:t>
            </a:r>
          </a:p>
          <a:p>
            <a:pPr lvl="1">
              <a:defRPr/>
            </a:pPr>
            <a:r>
              <a:rPr lang="en-US" dirty="0" smtClean="0"/>
              <a:t>But might need to be assessed</a:t>
            </a:r>
          </a:p>
          <a:p>
            <a:pPr>
              <a:defRPr/>
            </a:pPr>
            <a:r>
              <a:rPr lang="en-US" dirty="0" smtClean="0"/>
              <a:t>Fatigue – Not for box culverts</a:t>
            </a:r>
          </a:p>
          <a:p>
            <a:pPr lvl="1">
              <a:defRPr/>
            </a:pPr>
            <a:endParaRPr lang="en-US" dirty="0" smtClean="0"/>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20</a:t>
            </a:fld>
            <a:endParaRPr lang="en-US" sz="1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8196"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8197"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8198" name="Rectangle 6"/>
          <p:cNvSpPr>
            <a:spLocks noChangeArrowheads="1"/>
          </p:cNvSpPr>
          <p:nvPr/>
        </p:nvSpPr>
        <p:spPr bwMode="auto">
          <a:xfrm>
            <a:off x="381000" y="6172200"/>
            <a:ext cx="1905000" cy="457200"/>
          </a:xfrm>
          <a:prstGeom prst="rect">
            <a:avLst/>
          </a:prstGeom>
          <a:noFill/>
          <a:ln w="9525">
            <a:noFill/>
            <a:miter lim="800000"/>
            <a:headEnd/>
            <a:tailEnd/>
          </a:ln>
        </p:spPr>
        <p:txBody>
          <a:bodyPr wrap="none" anchor="ctr"/>
          <a:lstStyle/>
          <a:p>
            <a:endParaRPr lang="en-US"/>
          </a:p>
        </p:txBody>
      </p:sp>
      <p:sp>
        <p:nvSpPr>
          <p:cNvPr id="8199" name="Rectangle 7"/>
          <p:cNvSpPr>
            <a:spLocks noChangeArrowheads="1"/>
          </p:cNvSpPr>
          <p:nvPr/>
        </p:nvSpPr>
        <p:spPr bwMode="auto">
          <a:xfrm>
            <a:off x="3124200" y="6172200"/>
            <a:ext cx="2895600" cy="457200"/>
          </a:xfrm>
          <a:prstGeom prst="rect">
            <a:avLst/>
          </a:prstGeom>
          <a:noFill/>
          <a:ln w="9525">
            <a:noFill/>
            <a:miter lim="800000"/>
            <a:headEnd/>
            <a:tailEnd/>
          </a:ln>
        </p:spPr>
        <p:txBody>
          <a:bodyPr wrap="none" anchor="ctr"/>
          <a:lstStyle/>
          <a:p>
            <a:endParaRPr lang="en-US"/>
          </a:p>
        </p:txBody>
      </p:sp>
      <p:sp>
        <p:nvSpPr>
          <p:cNvPr id="181256" name="Rectangle 8"/>
          <p:cNvSpPr>
            <a:spLocks noGrp="1" noChangeArrowheads="1"/>
          </p:cNvSpPr>
          <p:nvPr>
            <p:ph type="title"/>
          </p:nvPr>
        </p:nvSpPr>
        <p:spPr>
          <a:xfrm>
            <a:off x="427038" y="292101"/>
            <a:ext cx="8301037" cy="850900"/>
          </a:xfrm>
        </p:spPr>
        <p:txBody>
          <a:bodyPr anchor="b"/>
          <a:lstStyle/>
          <a:p>
            <a:pPr>
              <a:defRPr/>
            </a:pPr>
            <a:r>
              <a:rPr lang="en-US" dirty="0" smtClean="0"/>
              <a:t>Load Combinations</a:t>
            </a:r>
          </a:p>
        </p:txBody>
      </p:sp>
      <p:sp>
        <p:nvSpPr>
          <p:cNvPr id="181257" name="Rectangle 9"/>
          <p:cNvSpPr>
            <a:spLocks noGrp="1" noChangeArrowheads="1"/>
          </p:cNvSpPr>
          <p:nvPr>
            <p:ph type="body" idx="1"/>
          </p:nvPr>
        </p:nvSpPr>
        <p:spPr>
          <a:xfrm>
            <a:off x="481154" y="1468320"/>
            <a:ext cx="7956550" cy="1318846"/>
          </a:xfrm>
        </p:spPr>
        <p:txBody>
          <a:bodyPr/>
          <a:lstStyle/>
          <a:p>
            <a:pPr>
              <a:buSzTx/>
              <a:buFontTx/>
              <a:buNone/>
              <a:defRPr/>
            </a:pPr>
            <a:r>
              <a:rPr lang="en-US" sz="3000" dirty="0" smtClean="0"/>
              <a:t>Recall that all limit states shall satisfy:</a:t>
            </a:r>
          </a:p>
          <a:p>
            <a:pPr>
              <a:buSzTx/>
              <a:buFontTx/>
              <a:buNone/>
              <a:defRPr/>
            </a:pPr>
            <a:r>
              <a:rPr lang="en-US" sz="3000" dirty="0" smtClean="0">
                <a:latin typeface="Symbol" pitchFamily="18" charset="2"/>
              </a:rPr>
              <a:t>	             </a:t>
            </a:r>
            <a:r>
              <a:rPr lang="en-US" sz="3000" b="0" dirty="0" smtClean="0">
                <a:latin typeface="Symbol" pitchFamily="18" charset="2"/>
              </a:rPr>
              <a:t>h  S </a:t>
            </a:r>
            <a:r>
              <a:rPr lang="en-US" sz="3000" b="0" dirty="0" err="1" smtClean="0">
                <a:latin typeface="Symbol" pitchFamily="18" charset="2"/>
              </a:rPr>
              <a:t>g</a:t>
            </a:r>
            <a:r>
              <a:rPr lang="en-US" sz="3000" b="0" baseline="-25000" dirty="0" err="1" smtClean="0"/>
              <a:t>i</a:t>
            </a:r>
            <a:r>
              <a:rPr lang="en-US" sz="3000" b="0" baseline="-25000" dirty="0" smtClean="0"/>
              <a:t> </a:t>
            </a:r>
            <a:r>
              <a:rPr lang="en-US" sz="3000" dirty="0" err="1" smtClean="0"/>
              <a:t>Q</a:t>
            </a:r>
            <a:r>
              <a:rPr lang="en-US" sz="3000" baseline="-25000" dirty="0" err="1" smtClean="0"/>
              <a:t>i</a:t>
            </a:r>
            <a:r>
              <a:rPr lang="en-US" sz="3000" b="0" dirty="0" smtClean="0"/>
              <a:t> </a:t>
            </a:r>
            <a:r>
              <a:rPr lang="en-US" sz="3000" b="0" dirty="0" smtClean="0">
                <a:latin typeface="Symbol" pitchFamily="18" charset="2"/>
              </a:rPr>
              <a:t>£</a:t>
            </a:r>
            <a:r>
              <a:rPr lang="en-US" sz="3000" b="0" dirty="0" smtClean="0"/>
              <a:t> </a:t>
            </a:r>
            <a:r>
              <a:rPr lang="en-US" sz="3000" b="0" dirty="0" smtClean="0">
                <a:latin typeface="Symbol" pitchFamily="18" charset="2"/>
              </a:rPr>
              <a:t>f </a:t>
            </a:r>
            <a:r>
              <a:rPr lang="en-US" sz="3000" dirty="0" err="1" smtClean="0"/>
              <a:t>R</a:t>
            </a:r>
            <a:r>
              <a:rPr lang="en-US" sz="3000" baseline="-25000" dirty="0" err="1" smtClean="0"/>
              <a:t>n</a:t>
            </a:r>
            <a:r>
              <a:rPr lang="en-US" sz="3000" dirty="0" smtClean="0"/>
              <a:t> = </a:t>
            </a:r>
            <a:r>
              <a:rPr lang="en-US" sz="3000" dirty="0" err="1" smtClean="0"/>
              <a:t>R</a:t>
            </a:r>
            <a:r>
              <a:rPr lang="en-US" sz="3000" baseline="-25000" dirty="0" err="1" smtClean="0"/>
              <a:t>r</a:t>
            </a:r>
            <a:endParaRPr lang="en-US" sz="3000" dirty="0" smtClean="0"/>
          </a:p>
        </p:txBody>
      </p:sp>
      <p:sp>
        <p:nvSpPr>
          <p:cNvPr id="10"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21</a:t>
            </a:fld>
            <a:endParaRPr lang="en-US" sz="1400" dirty="0" smtClean="0"/>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7038" y="292100"/>
            <a:ext cx="8301037" cy="754185"/>
          </a:xfrm>
        </p:spPr>
        <p:txBody>
          <a:bodyPr/>
          <a:lstStyle/>
          <a:p>
            <a:pPr>
              <a:defRPr/>
            </a:pPr>
            <a:r>
              <a:rPr lang="en-US" dirty="0" smtClean="0"/>
              <a:t>Load Combinations</a:t>
            </a:r>
          </a:p>
        </p:txBody>
      </p:sp>
      <p:pic>
        <p:nvPicPr>
          <p:cNvPr id="1026" name="Picture 2"/>
          <p:cNvPicPr>
            <a:picLocks noChangeAspect="1" noChangeArrowheads="1"/>
          </p:cNvPicPr>
          <p:nvPr/>
        </p:nvPicPr>
        <p:blipFill>
          <a:blip r:embed="rId3" cstate="print"/>
          <a:srcRect/>
          <a:stretch>
            <a:fillRect/>
          </a:stretch>
        </p:blipFill>
        <p:spPr bwMode="auto">
          <a:xfrm>
            <a:off x="575896" y="955798"/>
            <a:ext cx="6970713" cy="5438775"/>
          </a:xfrm>
          <a:prstGeom prst="rect">
            <a:avLst/>
          </a:prstGeom>
          <a:noFill/>
          <a:ln w="9525">
            <a:noFill/>
            <a:miter lim="800000"/>
            <a:headEnd/>
            <a:tailEnd/>
          </a:ln>
        </p:spPr>
      </p:pic>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22</a:t>
            </a:fld>
            <a:endParaRPr lang="en-US" sz="1400" dirty="0" smtClean="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7038" y="292100"/>
            <a:ext cx="8301037" cy="754185"/>
          </a:xfrm>
        </p:spPr>
        <p:txBody>
          <a:bodyPr/>
          <a:lstStyle/>
          <a:p>
            <a:pPr>
              <a:defRPr/>
            </a:pPr>
            <a:r>
              <a:rPr lang="en-US" dirty="0" smtClean="0"/>
              <a:t>Load Combinations</a:t>
            </a:r>
          </a:p>
        </p:txBody>
      </p:sp>
      <p:pic>
        <p:nvPicPr>
          <p:cNvPr id="2050" name="Picture 2"/>
          <p:cNvPicPr>
            <a:picLocks noChangeAspect="1" noChangeArrowheads="1"/>
          </p:cNvPicPr>
          <p:nvPr/>
        </p:nvPicPr>
        <p:blipFill>
          <a:blip r:embed="rId3" cstate="print"/>
          <a:srcRect/>
          <a:stretch>
            <a:fillRect/>
          </a:stretch>
        </p:blipFill>
        <p:spPr bwMode="auto">
          <a:xfrm>
            <a:off x="574430" y="1010016"/>
            <a:ext cx="7008813" cy="4257675"/>
          </a:xfrm>
          <a:prstGeom prst="rect">
            <a:avLst/>
          </a:prstGeom>
          <a:noFill/>
          <a:ln w="9525">
            <a:noFill/>
            <a:miter lim="800000"/>
            <a:headEnd/>
            <a:tailEnd/>
          </a:ln>
        </p:spPr>
      </p:pic>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23</a:t>
            </a:fld>
            <a:endParaRPr lang="en-US" sz="1400" dirty="0" smtClean="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11" y="2026770"/>
            <a:ext cx="5181922" cy="1184275"/>
          </a:xfrm>
        </p:spPr>
        <p:txBody>
          <a:bodyPr/>
          <a:lstStyle/>
          <a:p>
            <a:pPr algn="ctr"/>
            <a:r>
              <a:rPr lang="en-US" sz="6600" dirty="0" smtClean="0"/>
              <a:t>Questions?</a:t>
            </a:r>
            <a:endParaRPr lang="en-US" sz="6600" dirty="0"/>
          </a:p>
        </p:txBody>
      </p:sp>
      <p:sp>
        <p:nvSpPr>
          <p:cNvPr id="3"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24</a:t>
            </a:fld>
            <a:endParaRPr lang="en-US" sz="1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50956AAB-322A-432A-BF0C-EC12999FA7AA}" type="slidenum">
              <a:rPr lang="en-US" smtClean="0"/>
              <a:pPr/>
              <a:t>25</a:t>
            </a:fld>
            <a:endParaRPr lang="en-US" sz="1400" smtClean="0"/>
          </a:p>
        </p:txBody>
      </p:sp>
      <p:sp>
        <p:nvSpPr>
          <p:cNvPr id="151554" name="Rectangle 2"/>
          <p:cNvSpPr>
            <a:spLocks noGrp="1" noChangeArrowheads="1"/>
          </p:cNvSpPr>
          <p:nvPr>
            <p:ph type="title"/>
          </p:nvPr>
        </p:nvSpPr>
        <p:spPr>
          <a:xfrm>
            <a:off x="427038" y="292100"/>
            <a:ext cx="8259762" cy="774700"/>
          </a:xfrm>
        </p:spPr>
        <p:txBody>
          <a:bodyPr/>
          <a:lstStyle/>
          <a:p>
            <a:pPr>
              <a:defRPr/>
            </a:pPr>
            <a:r>
              <a:rPr lang="en-US" dirty="0" smtClean="0"/>
              <a:t>Agenda</a:t>
            </a:r>
            <a:endParaRPr lang="en-US" sz="3600" dirty="0" smtClean="0"/>
          </a:p>
        </p:txBody>
      </p:sp>
      <p:sp>
        <p:nvSpPr>
          <p:cNvPr id="151556" name="Rectangle 4"/>
          <p:cNvSpPr>
            <a:spLocks noGrp="1" noChangeArrowheads="1"/>
          </p:cNvSpPr>
          <p:nvPr>
            <p:ph type="body" sz="half" idx="2"/>
          </p:nvPr>
        </p:nvSpPr>
        <p:spPr>
          <a:xfrm>
            <a:off x="539929" y="1221377"/>
            <a:ext cx="8046721" cy="4724400"/>
          </a:xfrm>
        </p:spPr>
        <p:txBody>
          <a:bodyPr/>
          <a:lstStyle/>
          <a:p>
            <a:pPr>
              <a:buNone/>
              <a:defRPr/>
            </a:pPr>
            <a:r>
              <a:rPr lang="en-US" sz="3200" dirty="0" smtClean="0">
                <a:solidFill>
                  <a:schemeClr val="tx2"/>
                </a:solidFill>
              </a:rPr>
              <a:t>1. Overview of AASHTO LRFD</a:t>
            </a:r>
          </a:p>
          <a:p>
            <a:pPr>
              <a:buNone/>
              <a:defRPr/>
            </a:pPr>
            <a:r>
              <a:rPr lang="en-US" sz="3200" dirty="0" smtClean="0">
                <a:solidFill>
                  <a:srgbClr val="FFFF00"/>
                </a:solidFill>
              </a:rPr>
              <a:t>2. Culvert Design by LRFD</a:t>
            </a:r>
          </a:p>
          <a:p>
            <a:pPr>
              <a:buNone/>
              <a:defRPr/>
            </a:pPr>
            <a:r>
              <a:rPr lang="en-US" sz="3200" dirty="0" smtClean="0">
                <a:solidFill>
                  <a:schemeClr val="tx2"/>
                </a:solidFill>
              </a:rPr>
              <a:t>3. ETCulvert Overview</a:t>
            </a:r>
          </a:p>
          <a:p>
            <a:pPr>
              <a:buFont typeface="Monotype Sorts" pitchFamily="2" charset="2"/>
              <a:buNone/>
              <a:defRPr/>
            </a:pPr>
            <a:r>
              <a:rPr lang="en-US" sz="3200" dirty="0" smtClean="0">
                <a:solidFill>
                  <a:schemeClr val="tx2"/>
                </a:solidFill>
              </a:rPr>
              <a:t>4. Interface Walk-thru</a:t>
            </a:r>
          </a:p>
          <a:p>
            <a:pPr>
              <a:buFont typeface="Monotype Sorts" pitchFamily="2" charset="2"/>
              <a:buNone/>
              <a:defRPr/>
            </a:pPr>
            <a:r>
              <a:rPr lang="en-US" sz="3200" dirty="0" smtClean="0">
                <a:solidFill>
                  <a:schemeClr val="tx2"/>
                </a:solidFill>
              </a:rPr>
              <a:t>5. Example Problem</a:t>
            </a:r>
          </a:p>
          <a:p>
            <a:pPr>
              <a:buFont typeface="Monotype Sorts" pitchFamily="2" charset="2"/>
              <a:buNone/>
              <a:defRPr/>
            </a:pPr>
            <a:r>
              <a:rPr lang="en-US" sz="3200" dirty="0" smtClean="0">
                <a:solidFill>
                  <a:schemeClr val="tx2"/>
                </a:solidFill>
              </a:rPr>
              <a:t>6. Advanced Topics</a:t>
            </a:r>
          </a:p>
          <a:p>
            <a:pPr>
              <a:buFont typeface="Monotype Sorts" pitchFamily="2" charset="2"/>
              <a:buNone/>
              <a:defRPr/>
            </a:pPr>
            <a:r>
              <a:rPr lang="en-US" sz="3200" dirty="0" smtClean="0">
                <a:solidFill>
                  <a:schemeClr val="tx2"/>
                </a:solidFill>
              </a:rPr>
              <a:t>7. Questions</a:t>
            </a:r>
          </a:p>
          <a:p>
            <a:pPr>
              <a:buFont typeface="Monotype Sorts" pitchFamily="2" charset="2"/>
              <a:buNone/>
              <a:defRPr/>
            </a:pPr>
            <a:endParaRPr lang="en-US" sz="3200" dirty="0" smtClean="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Structural Modeling</a:t>
            </a:r>
          </a:p>
        </p:txBody>
      </p:sp>
      <p:pic>
        <p:nvPicPr>
          <p:cNvPr id="2050" name="Picture 7"/>
          <p:cNvPicPr>
            <a:picLocks noChangeAspect="1" noChangeArrowheads="1"/>
          </p:cNvPicPr>
          <p:nvPr/>
        </p:nvPicPr>
        <p:blipFill>
          <a:blip r:embed="rId2" cstate="print"/>
          <a:srcRect/>
          <a:stretch>
            <a:fillRect/>
          </a:stretch>
        </p:blipFill>
        <p:spPr bwMode="auto">
          <a:xfrm>
            <a:off x="726511" y="1465545"/>
            <a:ext cx="2864200" cy="2793304"/>
          </a:xfrm>
          <a:prstGeom prst="rect">
            <a:avLst/>
          </a:prstGeom>
          <a:noFill/>
          <a:ln w="9525">
            <a:noFill/>
            <a:miter lim="800000"/>
            <a:headEnd/>
            <a:tailEnd/>
          </a:ln>
        </p:spPr>
      </p:pic>
      <p:pic>
        <p:nvPicPr>
          <p:cNvPr id="2051" name="Picture 10"/>
          <p:cNvPicPr>
            <a:picLocks noChangeAspect="1" noChangeArrowheads="1"/>
          </p:cNvPicPr>
          <p:nvPr/>
        </p:nvPicPr>
        <p:blipFill>
          <a:blip r:embed="rId3" cstate="print"/>
          <a:srcRect/>
          <a:stretch>
            <a:fillRect/>
          </a:stretch>
        </p:blipFill>
        <p:spPr bwMode="auto">
          <a:xfrm>
            <a:off x="4208745" y="1478072"/>
            <a:ext cx="2892557" cy="2793303"/>
          </a:xfrm>
          <a:prstGeom prst="rect">
            <a:avLst/>
          </a:prstGeom>
          <a:noFill/>
          <a:ln w="9525">
            <a:noFill/>
            <a:miter lim="800000"/>
            <a:headEnd/>
            <a:tailEnd/>
          </a:ln>
        </p:spPr>
      </p:pic>
      <p:sp>
        <p:nvSpPr>
          <p:cNvPr id="8" name="Rectangle 5"/>
          <p:cNvSpPr>
            <a:spLocks noChangeArrowheads="1"/>
          </p:cNvSpPr>
          <p:nvPr/>
        </p:nvSpPr>
        <p:spPr bwMode="auto">
          <a:xfrm>
            <a:off x="872374" y="4459047"/>
            <a:ext cx="2732481" cy="825129"/>
          </a:xfrm>
          <a:prstGeom prst="rect">
            <a:avLst/>
          </a:prstGeom>
          <a:noFill/>
          <a:ln w="9525">
            <a:noFill/>
            <a:miter lim="800000"/>
            <a:headEnd/>
            <a:tailEnd/>
          </a:ln>
          <a:effectLst/>
        </p:spPr>
        <p:txBody>
          <a:bodyPr lIns="92075" tIns="46038" rIns="92075" bIns="46038"/>
          <a:lstStyle/>
          <a:p>
            <a:r>
              <a:rPr lang="en-US" sz="2400" b="1" kern="0" dirty="0" smtClean="0">
                <a:solidFill>
                  <a:srgbClr val="FFFFFF"/>
                </a:solidFill>
                <a:effectLst>
                  <a:outerShdw blurRad="38100" dist="38100" dir="2700000" algn="tl">
                    <a:srgbClr val="000000"/>
                  </a:outerShdw>
                </a:effectLst>
                <a:latin typeface="+mj-lt"/>
                <a:ea typeface="+mj-ea"/>
                <a:cs typeface="+mj-cs"/>
              </a:rPr>
              <a:t>4-Sided, Single-Cell (Box)</a:t>
            </a:r>
          </a:p>
        </p:txBody>
      </p:sp>
      <p:sp>
        <p:nvSpPr>
          <p:cNvPr id="10" name="Rectangle 5"/>
          <p:cNvSpPr>
            <a:spLocks noChangeArrowheads="1"/>
          </p:cNvSpPr>
          <p:nvPr/>
        </p:nvSpPr>
        <p:spPr bwMode="auto">
          <a:xfrm>
            <a:off x="4488950" y="4498714"/>
            <a:ext cx="2421819" cy="488734"/>
          </a:xfrm>
          <a:prstGeom prst="rect">
            <a:avLst/>
          </a:prstGeom>
          <a:noFill/>
          <a:ln w="9525">
            <a:noFill/>
            <a:miter lim="800000"/>
            <a:headEnd/>
            <a:tailEnd/>
          </a:ln>
          <a:effectLst/>
        </p:spPr>
        <p:txBody>
          <a:bodyPr lIns="92075" tIns="46038" rIns="92075" bIns="46038"/>
          <a:lstStyle/>
          <a:p>
            <a:r>
              <a:rPr lang="en-US" sz="2400" b="1" kern="0" dirty="0" smtClean="0">
                <a:solidFill>
                  <a:srgbClr val="FFFFFF"/>
                </a:solidFill>
                <a:effectLst>
                  <a:outerShdw blurRad="38100" dist="38100" dir="2700000" algn="tl">
                    <a:srgbClr val="000000"/>
                  </a:outerShdw>
                </a:effectLst>
                <a:latin typeface="+mj-lt"/>
                <a:ea typeface="+mj-ea"/>
                <a:cs typeface="+mj-cs"/>
              </a:rPr>
              <a:t>3-Sided Frame</a:t>
            </a:r>
          </a:p>
        </p:txBody>
      </p:sp>
      <p:sp>
        <p:nvSpPr>
          <p:cNvPr id="7"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26</a:t>
            </a:fld>
            <a:endParaRPr lang="en-US" sz="1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Structural Modeling</a:t>
            </a:r>
          </a:p>
        </p:txBody>
      </p:sp>
      <p:sp>
        <p:nvSpPr>
          <p:cNvPr id="708611" name="Rectangle 3"/>
          <p:cNvSpPr>
            <a:spLocks noGrp="1" noChangeArrowheads="1"/>
          </p:cNvSpPr>
          <p:nvPr>
            <p:ph type="body" idx="1"/>
          </p:nvPr>
        </p:nvSpPr>
        <p:spPr>
          <a:xfrm>
            <a:off x="473075" y="1133475"/>
            <a:ext cx="8301038" cy="5089525"/>
          </a:xfrm>
        </p:spPr>
        <p:txBody>
          <a:bodyPr/>
          <a:lstStyle/>
          <a:p>
            <a:pPr>
              <a:defRPr/>
            </a:pPr>
            <a:r>
              <a:rPr lang="en-US" dirty="0" smtClean="0"/>
              <a:t>One-foot wide strip of culvert is used for structural analysis</a:t>
            </a:r>
          </a:p>
          <a:p>
            <a:pPr>
              <a:defRPr/>
            </a:pPr>
            <a:r>
              <a:rPr lang="en-US" dirty="0" smtClean="0"/>
              <a:t>Dead and live loads are distributed to this strip</a:t>
            </a:r>
          </a:p>
          <a:p>
            <a:pPr>
              <a:defRPr/>
            </a:pPr>
            <a:r>
              <a:rPr lang="en-US" dirty="0" smtClean="0"/>
              <a:t>All results are therefore on a per foot basis</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27</a:t>
            </a:fld>
            <a:endParaRPr lang="en-US" sz="14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Loads</a:t>
            </a:r>
          </a:p>
        </p:txBody>
      </p:sp>
      <p:sp>
        <p:nvSpPr>
          <p:cNvPr id="708611" name="Rectangle 3"/>
          <p:cNvSpPr>
            <a:spLocks noGrp="1" noChangeArrowheads="1"/>
          </p:cNvSpPr>
          <p:nvPr>
            <p:ph type="body" idx="1"/>
          </p:nvPr>
        </p:nvSpPr>
        <p:spPr>
          <a:xfrm>
            <a:off x="473075" y="1133475"/>
            <a:ext cx="8301038" cy="5089525"/>
          </a:xfrm>
        </p:spPr>
        <p:txBody>
          <a:bodyPr/>
          <a:lstStyle/>
          <a:p>
            <a:pPr>
              <a:defRPr/>
            </a:pPr>
            <a:r>
              <a:rPr lang="en-US" dirty="0" smtClean="0"/>
              <a:t>Permanent Loads</a:t>
            </a:r>
          </a:p>
          <a:p>
            <a:pPr lvl="1">
              <a:defRPr/>
            </a:pPr>
            <a:r>
              <a:rPr lang="en-US" dirty="0" smtClean="0"/>
              <a:t>Self-Weight: DC</a:t>
            </a:r>
          </a:p>
          <a:p>
            <a:pPr lvl="1">
              <a:defRPr/>
            </a:pPr>
            <a:r>
              <a:rPr lang="en-US" dirty="0" smtClean="0"/>
              <a:t>Future Wearing: DW</a:t>
            </a:r>
          </a:p>
          <a:p>
            <a:pPr lvl="1">
              <a:defRPr/>
            </a:pPr>
            <a:r>
              <a:rPr lang="en-US" dirty="0" smtClean="0"/>
              <a:t>Earth Loads: EH, EV, ES</a:t>
            </a:r>
          </a:p>
          <a:p>
            <a:pPr>
              <a:defRPr/>
            </a:pPr>
            <a:r>
              <a:rPr lang="en-US" dirty="0" smtClean="0"/>
              <a:t>Transient Loads</a:t>
            </a:r>
          </a:p>
          <a:p>
            <a:pPr lvl="1">
              <a:defRPr/>
            </a:pPr>
            <a:r>
              <a:rPr lang="en-US" dirty="0" smtClean="0"/>
              <a:t>Live Load</a:t>
            </a:r>
          </a:p>
          <a:p>
            <a:pPr lvl="2">
              <a:defRPr/>
            </a:pPr>
            <a:r>
              <a:rPr lang="en-US" dirty="0" smtClean="0"/>
              <a:t>Vehicular (e.g., HL93, permit, etc.): LL, IM, CV</a:t>
            </a:r>
          </a:p>
          <a:p>
            <a:pPr lvl="2">
              <a:defRPr/>
            </a:pPr>
            <a:r>
              <a:rPr lang="en-US" dirty="0" smtClean="0"/>
              <a:t>Live load surcharge: LS</a:t>
            </a:r>
          </a:p>
          <a:p>
            <a:pPr lvl="1">
              <a:defRPr/>
            </a:pPr>
            <a:r>
              <a:rPr lang="en-US" dirty="0" smtClean="0"/>
              <a:t>Water Load: WA</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28</a:t>
            </a:fld>
            <a:endParaRPr lang="en-US" sz="14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Loads</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29</a:t>
            </a:fld>
            <a:endParaRPr lang="en-US" sz="1400" dirty="0" smtClean="0"/>
          </a:p>
        </p:txBody>
      </p:sp>
      <p:pic>
        <p:nvPicPr>
          <p:cNvPr id="20481" name="Picture 1"/>
          <p:cNvPicPr>
            <a:picLocks noChangeAspect="1" noChangeArrowheads="1"/>
          </p:cNvPicPr>
          <p:nvPr/>
        </p:nvPicPr>
        <p:blipFill>
          <a:blip r:embed="rId2" cstate="print"/>
          <a:srcRect/>
          <a:stretch>
            <a:fillRect/>
          </a:stretch>
        </p:blipFill>
        <p:spPr bwMode="auto">
          <a:xfrm>
            <a:off x="557891" y="1154566"/>
            <a:ext cx="7867825" cy="391817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CD1FBA4D-87C6-4B7C-B305-73BDAE6DA8C0}" type="slidenum">
              <a:rPr lang="en-US" smtClean="0"/>
              <a:pPr/>
              <a:t>3</a:t>
            </a:fld>
            <a:endParaRPr lang="en-US" sz="1400" smtClean="0"/>
          </a:p>
        </p:txBody>
      </p:sp>
      <p:sp>
        <p:nvSpPr>
          <p:cNvPr id="158722" name="Rectangle 2"/>
          <p:cNvSpPr>
            <a:spLocks noGrp="1" noChangeArrowheads="1"/>
          </p:cNvSpPr>
          <p:nvPr>
            <p:ph type="title"/>
          </p:nvPr>
        </p:nvSpPr>
        <p:spPr>
          <a:xfrm>
            <a:off x="427038" y="292100"/>
            <a:ext cx="8301037" cy="698500"/>
          </a:xfrm>
        </p:spPr>
        <p:txBody>
          <a:bodyPr/>
          <a:lstStyle/>
          <a:p>
            <a:pPr>
              <a:defRPr/>
            </a:pPr>
            <a:r>
              <a:rPr lang="en-US" dirty="0" smtClean="0">
                <a:solidFill>
                  <a:srgbClr val="FFFF00"/>
                </a:solidFill>
              </a:rPr>
              <a:t>Brian Barngrover, PE</a:t>
            </a:r>
          </a:p>
        </p:txBody>
      </p:sp>
      <p:sp>
        <p:nvSpPr>
          <p:cNvPr id="6148" name="Rectangle 3"/>
          <p:cNvSpPr>
            <a:spLocks noGrp="1" noChangeArrowheads="1"/>
          </p:cNvSpPr>
          <p:nvPr>
            <p:ph type="body" idx="1"/>
          </p:nvPr>
        </p:nvSpPr>
        <p:spPr/>
        <p:txBody>
          <a:bodyPr/>
          <a:lstStyle/>
          <a:p>
            <a:r>
              <a:rPr lang="en-US" sz="2600" b="0" i="0" dirty="0" smtClean="0">
                <a:solidFill>
                  <a:schemeClr val="tx1"/>
                </a:solidFill>
                <a:effectLst/>
              </a:rPr>
              <a:t>Brian Barngrover, P.E., is Vice-President of Eriksson Technologies, Inc. Brian is in charge of software development at Eriksson Technologies.  He has over 30 years experience in software development for the engineering community, along with experience in engineering design for the precast/prestressed concrete market. Brian began his career at a major precast/prestressed concrete fabricator gaining firsthand experience in all aspects of the design, detailing, and fabrication of precast concrete.</a:t>
            </a:r>
            <a:br>
              <a:rPr lang="en-US" sz="2600" b="0" i="0" dirty="0" smtClean="0">
                <a:solidFill>
                  <a:schemeClr val="tx1"/>
                </a:solidFill>
                <a:effectLst/>
              </a:rPr>
            </a:br>
            <a:endParaRPr lang="en-US" sz="2600" b="0" i="0" dirty="0" smtClean="0">
              <a:solidFill>
                <a:schemeClr val="tx1"/>
              </a:solidFill>
              <a:effectLst/>
            </a:endParaRPr>
          </a:p>
        </p:txBody>
      </p:sp>
      <p:sp>
        <p:nvSpPr>
          <p:cNvPr id="6149" name="Line 4"/>
          <p:cNvSpPr>
            <a:spLocks noChangeShapeType="1"/>
          </p:cNvSpPr>
          <p:nvPr/>
        </p:nvSpPr>
        <p:spPr bwMode="auto">
          <a:xfrm>
            <a:off x="533400" y="1143000"/>
            <a:ext cx="7848600" cy="0"/>
          </a:xfrm>
          <a:prstGeom prst="line">
            <a:avLst/>
          </a:prstGeom>
          <a:noFill/>
          <a:ln w="50800">
            <a:solidFill>
              <a:srgbClr val="FFFF00"/>
            </a:solidFill>
            <a:round/>
            <a:headEnd type="none" w="sm" len="sm"/>
            <a:tailEnd type="none" w="sm" len="sm"/>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Structural Analysis</a:t>
            </a:r>
          </a:p>
        </p:txBody>
      </p:sp>
      <p:sp>
        <p:nvSpPr>
          <p:cNvPr id="708611" name="Rectangle 3"/>
          <p:cNvSpPr>
            <a:spLocks noGrp="1" noChangeArrowheads="1"/>
          </p:cNvSpPr>
          <p:nvPr>
            <p:ph type="body" idx="1"/>
          </p:nvPr>
        </p:nvSpPr>
        <p:spPr>
          <a:xfrm>
            <a:off x="473075" y="1133475"/>
            <a:ext cx="8301038" cy="3517655"/>
          </a:xfrm>
        </p:spPr>
        <p:txBody>
          <a:bodyPr/>
          <a:lstStyle/>
          <a:p>
            <a:pPr>
              <a:defRPr/>
            </a:pPr>
            <a:r>
              <a:rPr lang="en-US" dirty="0" smtClean="0"/>
              <a:t>Structure analyzed using stiffness method (3D space frame)</a:t>
            </a:r>
          </a:p>
          <a:p>
            <a:pPr>
              <a:defRPr/>
            </a:pPr>
            <a:r>
              <a:rPr lang="en-US" dirty="0" smtClean="0"/>
              <a:t>Analysis performed using </a:t>
            </a:r>
            <a:r>
              <a:rPr lang="en-US" dirty="0" err="1" smtClean="0"/>
              <a:t>unfactored</a:t>
            </a:r>
            <a:r>
              <a:rPr lang="en-US" dirty="0" smtClean="0"/>
              <a:t>  loads</a:t>
            </a:r>
          </a:p>
          <a:p>
            <a:pPr>
              <a:defRPr/>
            </a:pPr>
            <a:r>
              <a:rPr lang="en-US" dirty="0" smtClean="0"/>
              <a:t>Load combinations assembled based on applicable Limit States</a:t>
            </a:r>
          </a:p>
          <a:p>
            <a:pPr lvl="1">
              <a:defRPr/>
            </a:pPr>
            <a:endParaRPr lang="en-US" dirty="0" smtClean="0"/>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30</a:t>
            </a:fld>
            <a:endParaRPr lang="en-US" sz="14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Structural Analysis</a:t>
            </a:r>
            <a:br>
              <a:rPr lang="en-US" dirty="0" smtClean="0"/>
            </a:br>
            <a:r>
              <a:rPr lang="en-US" dirty="0" smtClean="0"/>
              <a:t/>
            </a:r>
            <a:br>
              <a:rPr lang="en-US" dirty="0" smtClean="0"/>
            </a:br>
            <a:endParaRPr lang="en-US" dirty="0"/>
          </a:p>
        </p:txBody>
      </p:sp>
      <p:sp>
        <p:nvSpPr>
          <p:cNvPr id="26627" name="Slide Number Placeholder 3"/>
          <p:cNvSpPr>
            <a:spLocks noGrp="1"/>
          </p:cNvSpPr>
          <p:nvPr>
            <p:ph type="sldNum" sz="quarter" idx="12"/>
          </p:nvPr>
        </p:nvSpPr>
        <p:spPr>
          <a:noFill/>
        </p:spPr>
        <p:txBody>
          <a:bodyPr/>
          <a:lstStyle/>
          <a:p>
            <a:fld id="{D8DA5ED3-162D-43AC-8DDD-CD2A63164CD8}" type="slidenum">
              <a:rPr lang="en-US" smtClean="0"/>
              <a:pPr/>
              <a:t>31</a:t>
            </a:fld>
            <a:endParaRPr lang="en-US" sz="1400" smtClean="0"/>
          </a:p>
        </p:txBody>
      </p:sp>
      <p:pic>
        <p:nvPicPr>
          <p:cNvPr id="26628" name="Picture 2"/>
          <p:cNvPicPr>
            <a:picLocks noChangeAspect="1" noChangeArrowheads="1"/>
          </p:cNvPicPr>
          <p:nvPr/>
        </p:nvPicPr>
        <p:blipFill>
          <a:blip r:embed="rId3" cstate="print"/>
          <a:srcRect/>
          <a:stretch>
            <a:fillRect/>
          </a:stretch>
        </p:blipFill>
        <p:spPr bwMode="auto">
          <a:xfrm>
            <a:off x="762000" y="2743200"/>
            <a:ext cx="6686550" cy="3962400"/>
          </a:xfrm>
          <a:prstGeom prst="rect">
            <a:avLst/>
          </a:prstGeom>
          <a:noFill/>
          <a:ln w="12699">
            <a:noFill/>
            <a:miter lim="800000"/>
            <a:headEnd type="none" w="sm" len="sm"/>
            <a:tailEnd type="none" w="sm" len="sm"/>
          </a:ln>
        </p:spPr>
      </p:pic>
      <p:sp>
        <p:nvSpPr>
          <p:cNvPr id="26629" name="TextBox 5"/>
          <p:cNvSpPr txBox="1">
            <a:spLocks noChangeArrowheads="1"/>
          </p:cNvSpPr>
          <p:nvPr/>
        </p:nvSpPr>
        <p:spPr bwMode="auto">
          <a:xfrm>
            <a:off x="457200" y="1600200"/>
            <a:ext cx="7802563" cy="1077913"/>
          </a:xfrm>
          <a:prstGeom prst="rect">
            <a:avLst/>
          </a:prstGeom>
          <a:noFill/>
          <a:ln w="9525">
            <a:noFill/>
            <a:miter lim="800000"/>
            <a:headEnd/>
            <a:tailEnd/>
          </a:ln>
        </p:spPr>
        <p:txBody>
          <a:bodyPr wrap="none">
            <a:spAutoFit/>
          </a:bodyPr>
          <a:lstStyle/>
          <a:p>
            <a:r>
              <a:rPr lang="en-US" u="sng"/>
              <a:t>Addition to the 2013 AASHTO LRFD Bridge </a:t>
            </a:r>
          </a:p>
          <a:p>
            <a:r>
              <a:rPr lang="en-US" u="sng"/>
              <a:t>Design Specifications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Must Assess/Check:</a:t>
            </a:r>
          </a:p>
        </p:txBody>
      </p:sp>
      <p:sp>
        <p:nvSpPr>
          <p:cNvPr id="708611" name="Rectangle 3"/>
          <p:cNvSpPr>
            <a:spLocks noGrp="1" noChangeArrowheads="1"/>
          </p:cNvSpPr>
          <p:nvPr>
            <p:ph type="body" idx="1"/>
          </p:nvPr>
        </p:nvSpPr>
        <p:spPr>
          <a:xfrm>
            <a:off x="473075" y="1133476"/>
            <a:ext cx="8301038" cy="3165962"/>
          </a:xfrm>
        </p:spPr>
        <p:txBody>
          <a:bodyPr/>
          <a:lstStyle/>
          <a:p>
            <a:pPr>
              <a:defRPr/>
            </a:pPr>
            <a:r>
              <a:rPr lang="en-US" dirty="0" smtClean="0"/>
              <a:t>Flexure</a:t>
            </a:r>
          </a:p>
          <a:p>
            <a:pPr>
              <a:defRPr/>
            </a:pPr>
            <a:r>
              <a:rPr lang="en-US" dirty="0" smtClean="0"/>
              <a:t>Shear</a:t>
            </a:r>
          </a:p>
          <a:p>
            <a:pPr>
              <a:defRPr/>
            </a:pPr>
            <a:r>
              <a:rPr lang="en-US" dirty="0" smtClean="0"/>
              <a:t>Stresses in Rebar</a:t>
            </a:r>
          </a:p>
          <a:p>
            <a:pPr>
              <a:defRPr/>
            </a:pPr>
            <a:r>
              <a:rPr lang="en-US" dirty="0" smtClean="0"/>
              <a:t>Deflections</a:t>
            </a:r>
          </a:p>
          <a:p>
            <a:pPr>
              <a:defRPr/>
            </a:pPr>
            <a:endParaRPr lang="en-US" dirty="0" smtClean="0"/>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32</a:t>
            </a:fld>
            <a:endParaRPr lang="en-US" sz="14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Flexural Strength</a:t>
            </a:r>
          </a:p>
        </p:txBody>
      </p:sp>
      <p:pic>
        <p:nvPicPr>
          <p:cNvPr id="3074" name="Picture 16"/>
          <p:cNvPicPr>
            <a:picLocks noChangeAspect="1" noChangeArrowheads="1"/>
          </p:cNvPicPr>
          <p:nvPr/>
        </p:nvPicPr>
        <p:blipFill>
          <a:blip r:embed="rId2" cstate="print"/>
          <a:srcRect/>
          <a:stretch>
            <a:fillRect/>
          </a:stretch>
        </p:blipFill>
        <p:spPr bwMode="auto">
          <a:xfrm>
            <a:off x="1177447" y="2254687"/>
            <a:ext cx="5173249" cy="2836943"/>
          </a:xfrm>
          <a:prstGeom prst="rect">
            <a:avLst/>
          </a:prstGeom>
          <a:noFill/>
          <a:ln w="9525">
            <a:noFill/>
            <a:miter lim="800000"/>
            <a:headEnd/>
            <a:tailEnd/>
          </a:ln>
        </p:spPr>
      </p:pic>
      <p:sp>
        <p:nvSpPr>
          <p:cNvPr id="4" name="Rectangle 3"/>
          <p:cNvSpPr txBox="1">
            <a:spLocks noChangeArrowheads="1"/>
          </p:cNvSpPr>
          <p:nvPr/>
        </p:nvSpPr>
        <p:spPr bwMode="auto">
          <a:xfrm>
            <a:off x="560757" y="1033268"/>
            <a:ext cx="8132306" cy="1083631"/>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Pct val="75000"/>
              <a:buFont typeface="Monotype Sorts" pitchFamily="2" charset="2"/>
              <a:buChar char="n"/>
              <a:tabLst/>
              <a:defRPr/>
            </a:pPr>
            <a:r>
              <a:rPr kumimoji="0" lang="en-US" sz="32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Must satisfy:</a:t>
            </a:r>
            <a:br>
              <a:rPr kumimoji="0" lang="en-US" sz="32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br>
            <a:r>
              <a:rPr kumimoji="0" lang="en-US" sz="32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  </a:t>
            </a:r>
            <a:r>
              <a:rPr kumimoji="0" lang="en-US" sz="3200" b="1" i="1"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mn-lt"/>
                <a:ea typeface="+mn-ea"/>
                <a:cs typeface="+mn-cs"/>
              </a:rPr>
              <a:t>M</a:t>
            </a:r>
            <a:r>
              <a:rPr kumimoji="0" lang="en-US" sz="3200" b="1" i="1" u="none" strike="noStrike" kern="0" cap="none" spc="0" normalizeH="0" baseline="-25000" noProof="0" dirty="0" err="1" smtClean="0">
                <a:ln>
                  <a:noFill/>
                </a:ln>
                <a:solidFill>
                  <a:srgbClr val="FFFFFF"/>
                </a:solidFill>
                <a:effectLst>
                  <a:outerShdw blurRad="38100" dist="38100" dir="2700000" algn="tl">
                    <a:srgbClr val="000000"/>
                  </a:outerShdw>
                </a:effectLst>
                <a:uLnTx/>
                <a:uFillTx/>
                <a:latin typeface="+mn-lt"/>
                <a:ea typeface="+mn-ea"/>
                <a:cs typeface="+mn-cs"/>
              </a:rPr>
              <a:t>r</a:t>
            </a:r>
            <a:r>
              <a:rPr kumimoji="0" lang="en-US" sz="3200" b="1" i="1" u="none" strike="noStrike" kern="0" cap="none" spc="0" normalizeH="0" noProof="0" dirty="0" smtClean="0">
                <a:ln>
                  <a:noFill/>
                </a:ln>
                <a:solidFill>
                  <a:srgbClr val="FFFFFF"/>
                </a:solidFill>
                <a:effectLst>
                  <a:outerShdw blurRad="38100" dist="38100" dir="2700000" algn="tl">
                    <a:srgbClr val="000000"/>
                  </a:outerShdw>
                </a:effectLst>
                <a:uLnTx/>
                <a:uFillTx/>
                <a:latin typeface="+mn-lt"/>
                <a:ea typeface="+mn-ea"/>
                <a:cs typeface="+mn-cs"/>
              </a:rPr>
              <a:t> = </a:t>
            </a:r>
            <a:r>
              <a:rPr kumimoji="0" lang="en-US" sz="3200" b="1" u="none" strike="noStrike" kern="0" cap="none" spc="0" normalizeH="0" noProof="0" dirty="0" smtClean="0">
                <a:ln>
                  <a:noFill/>
                </a:ln>
                <a:solidFill>
                  <a:srgbClr val="FFFFFF"/>
                </a:solidFill>
                <a:effectLst>
                  <a:outerShdw blurRad="38100" dist="38100" dir="2700000" algn="tl">
                    <a:srgbClr val="000000"/>
                  </a:outerShdw>
                </a:effectLst>
                <a:uLnTx/>
                <a:uFillTx/>
                <a:latin typeface="+mn-lt"/>
                <a:ea typeface="+mn-ea"/>
                <a:cs typeface="+mn-cs"/>
                <a:sym typeface="Symbol"/>
              </a:rPr>
              <a:t></a:t>
            </a:r>
            <a:r>
              <a:rPr kumimoji="0" lang="en-US" sz="3200" b="1" i="1" u="none" strike="noStrike" kern="0" cap="none" spc="0" normalizeH="0" noProof="0" dirty="0" err="1" smtClean="0">
                <a:ln>
                  <a:noFill/>
                </a:ln>
                <a:solidFill>
                  <a:srgbClr val="FFFFFF"/>
                </a:solidFill>
                <a:effectLst>
                  <a:outerShdw blurRad="38100" dist="38100" dir="2700000" algn="tl">
                    <a:srgbClr val="000000"/>
                  </a:outerShdw>
                </a:effectLst>
                <a:uLnTx/>
                <a:uFillTx/>
                <a:latin typeface="+mn-lt"/>
                <a:ea typeface="+mn-ea"/>
                <a:cs typeface="+mn-cs"/>
              </a:rPr>
              <a:t>M</a:t>
            </a:r>
            <a:r>
              <a:rPr kumimoji="0" lang="en-US" sz="3200" b="1" i="1" u="none" strike="noStrike" kern="0" cap="none" spc="0" normalizeH="0" baseline="-25000" noProof="0" dirty="0" err="1" smtClean="0">
                <a:ln>
                  <a:noFill/>
                </a:ln>
                <a:solidFill>
                  <a:srgbClr val="FFFFFF"/>
                </a:solidFill>
                <a:effectLst>
                  <a:outerShdw blurRad="38100" dist="38100" dir="2700000" algn="tl">
                    <a:srgbClr val="000000"/>
                  </a:outerShdw>
                </a:effectLst>
                <a:uLnTx/>
                <a:uFillTx/>
                <a:latin typeface="+mn-lt"/>
                <a:ea typeface="+mn-ea"/>
                <a:cs typeface="+mn-cs"/>
              </a:rPr>
              <a:t>n</a:t>
            </a:r>
            <a:r>
              <a:rPr kumimoji="0" lang="en-US" sz="3200" b="1" i="1" u="none" strike="noStrike" kern="0" cap="none" spc="0" normalizeH="0" noProof="0" dirty="0" smtClean="0">
                <a:ln>
                  <a:noFill/>
                </a:ln>
                <a:solidFill>
                  <a:srgbClr val="FFFFFF"/>
                </a:solidFill>
                <a:effectLst>
                  <a:outerShdw blurRad="38100" dist="38100" dir="2700000" algn="tl">
                    <a:srgbClr val="000000"/>
                  </a:outerShdw>
                </a:effectLst>
                <a:uLnTx/>
                <a:uFillTx/>
                <a:latin typeface="+mn-lt"/>
                <a:ea typeface="+mn-ea"/>
                <a:cs typeface="+mn-cs"/>
              </a:rPr>
              <a:t> ≥ M</a:t>
            </a:r>
            <a:r>
              <a:rPr kumimoji="0" lang="en-US" sz="3200" b="1" i="1" u="none" strike="noStrike" kern="0" cap="none" spc="0" normalizeH="0" baseline="-25000" noProof="0" dirty="0" smtClean="0">
                <a:ln>
                  <a:noFill/>
                </a:ln>
                <a:solidFill>
                  <a:srgbClr val="FFFFFF"/>
                </a:solidFill>
                <a:effectLst>
                  <a:outerShdw blurRad="38100" dist="38100" dir="2700000" algn="tl">
                    <a:srgbClr val="000000"/>
                  </a:outerShdw>
                </a:effectLst>
                <a:uLnTx/>
                <a:uFillTx/>
                <a:latin typeface="+mn-lt"/>
                <a:ea typeface="+mn-ea"/>
                <a:cs typeface="+mn-cs"/>
              </a:rPr>
              <a:t>u</a:t>
            </a:r>
            <a:endParaRPr kumimoji="0" lang="en-US" sz="2800" b="1" i="1" u="none" strike="noStrike" kern="0" cap="none" spc="0" normalizeH="0" baseline="-25000" noProof="0" dirty="0" smtClean="0">
              <a:ln>
                <a:noFill/>
              </a:ln>
              <a:solidFill>
                <a:schemeClr val="tx1"/>
              </a:solidFill>
              <a:effectLst>
                <a:outerShdw blurRad="38100" dist="38100" dir="2700000" algn="tl">
                  <a:srgbClr val="000000"/>
                </a:outerShdw>
              </a:effectLst>
              <a:uLnTx/>
              <a:uFillTx/>
              <a:latin typeface="+mn-lt"/>
            </a:endParaRPr>
          </a:p>
        </p:txBody>
      </p:sp>
      <p:sp>
        <p:nvSpPr>
          <p:cNvPr id="6" name="Rectangle 3"/>
          <p:cNvSpPr txBox="1">
            <a:spLocks noChangeArrowheads="1"/>
          </p:cNvSpPr>
          <p:nvPr/>
        </p:nvSpPr>
        <p:spPr bwMode="auto">
          <a:xfrm>
            <a:off x="638001" y="5244101"/>
            <a:ext cx="8132306" cy="1083631"/>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Pct val="75000"/>
              <a:buFont typeface="Monotype Sorts" pitchFamily="2" charset="2"/>
              <a:buChar char="n"/>
              <a:tabLst/>
              <a:defRPr/>
            </a:pPr>
            <a:r>
              <a:rPr kumimoji="0" lang="en-US" sz="32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P-M interaction is optional</a:t>
            </a:r>
          </a:p>
          <a:p>
            <a:pPr marL="342900" marR="0" lvl="0" indent="-342900" algn="l" defTabSz="914400" rtl="0" eaLnBrk="0" fontAlgn="base" latinLnBrk="0" hangingPunct="0">
              <a:lnSpc>
                <a:spcPct val="100000"/>
              </a:lnSpc>
              <a:spcBef>
                <a:spcPct val="20000"/>
              </a:spcBef>
              <a:spcAft>
                <a:spcPct val="0"/>
              </a:spcAft>
              <a:buClr>
                <a:schemeClr val="tx2"/>
              </a:buClr>
              <a:buSzPct val="75000"/>
              <a:buFont typeface="Monotype Sorts" pitchFamily="2" charset="2"/>
              <a:buChar char="n"/>
              <a:tabLst/>
              <a:defRPr/>
            </a:pPr>
            <a:r>
              <a:rPr kumimoji="0" lang="en-US" sz="32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Minimum steel</a:t>
            </a:r>
            <a:endParaRPr kumimoji="0" lang="en-US" sz="2800" b="1" i="1" u="none" strike="noStrike" kern="0" cap="none" spc="0" normalizeH="0" baseline="-25000" noProof="0" dirty="0" smtClean="0">
              <a:ln>
                <a:noFill/>
              </a:ln>
              <a:solidFill>
                <a:schemeClr val="tx1"/>
              </a:solidFill>
              <a:effectLst>
                <a:outerShdw blurRad="38100" dist="38100" dir="2700000" algn="tl">
                  <a:srgbClr val="000000"/>
                </a:outerShdw>
              </a:effectLst>
              <a:uLnTx/>
              <a:uFillTx/>
              <a:latin typeface="+mn-lt"/>
            </a:endParaRPr>
          </a:p>
        </p:txBody>
      </p:sp>
      <p:sp>
        <p:nvSpPr>
          <p:cNvPr id="7"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33</a:t>
            </a:fld>
            <a:endParaRPr lang="en-US" sz="14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Shear Strength</a:t>
            </a:r>
          </a:p>
        </p:txBody>
      </p:sp>
      <p:sp>
        <p:nvSpPr>
          <p:cNvPr id="708611" name="Rectangle 3"/>
          <p:cNvSpPr>
            <a:spLocks noGrp="1" noChangeArrowheads="1"/>
          </p:cNvSpPr>
          <p:nvPr>
            <p:ph type="body" idx="1"/>
          </p:nvPr>
        </p:nvSpPr>
        <p:spPr>
          <a:xfrm>
            <a:off x="473075" y="1133476"/>
            <a:ext cx="8301038" cy="2937362"/>
          </a:xfrm>
        </p:spPr>
        <p:txBody>
          <a:bodyPr/>
          <a:lstStyle/>
          <a:p>
            <a:pPr>
              <a:defRPr/>
            </a:pPr>
            <a:r>
              <a:rPr lang="en-US" dirty="0" smtClean="0"/>
              <a:t>Must satisfy:</a:t>
            </a:r>
          </a:p>
          <a:p>
            <a:pPr>
              <a:buNone/>
              <a:defRPr/>
            </a:pPr>
            <a:r>
              <a:rPr lang="en-US" dirty="0" smtClean="0"/>
              <a:t>      </a:t>
            </a:r>
            <a:r>
              <a:rPr lang="en-US" dirty="0" err="1" smtClean="0"/>
              <a:t>V</a:t>
            </a:r>
            <a:r>
              <a:rPr lang="en-US" baseline="-25000" dirty="0" err="1" smtClean="0"/>
              <a:t>r</a:t>
            </a:r>
            <a:r>
              <a:rPr lang="en-US" dirty="0" smtClean="0"/>
              <a:t> = </a:t>
            </a:r>
            <a:r>
              <a:rPr lang="en-US" dirty="0" smtClean="0">
                <a:sym typeface="Symbol"/>
              </a:rPr>
              <a:t></a:t>
            </a:r>
            <a:r>
              <a:rPr lang="en-US" dirty="0" err="1" smtClean="0"/>
              <a:t>V</a:t>
            </a:r>
            <a:r>
              <a:rPr lang="en-US" baseline="-25000" dirty="0" err="1" smtClean="0"/>
              <a:t>n</a:t>
            </a:r>
            <a:r>
              <a:rPr lang="en-US" dirty="0" smtClean="0"/>
              <a:t> ≥ V</a:t>
            </a:r>
            <a:r>
              <a:rPr lang="en-US" baseline="-25000" dirty="0" smtClean="0"/>
              <a:t>u</a:t>
            </a:r>
          </a:p>
          <a:p>
            <a:pPr lvl="1">
              <a:defRPr/>
            </a:pPr>
            <a:endParaRPr lang="en-US" dirty="0" smtClean="0"/>
          </a:p>
          <a:p>
            <a:pPr lvl="1" indent="-742950">
              <a:buNone/>
              <a:defRPr/>
            </a:pPr>
            <a:r>
              <a:rPr lang="en-US" dirty="0" smtClean="0"/>
              <a:t>           Where: </a:t>
            </a:r>
            <a:r>
              <a:rPr lang="en-US" dirty="0" err="1" smtClean="0"/>
              <a:t>V</a:t>
            </a:r>
            <a:r>
              <a:rPr lang="en-US" baseline="-25000" dirty="0" err="1" smtClean="0"/>
              <a:t>n</a:t>
            </a:r>
            <a:r>
              <a:rPr lang="en-US" dirty="0" smtClean="0"/>
              <a:t> = </a:t>
            </a:r>
            <a:r>
              <a:rPr lang="en-US" dirty="0" err="1" smtClean="0"/>
              <a:t>V</a:t>
            </a:r>
            <a:r>
              <a:rPr lang="en-US" baseline="-25000" dirty="0" err="1" smtClean="0"/>
              <a:t>c</a:t>
            </a:r>
            <a:r>
              <a:rPr lang="en-US" dirty="0" smtClean="0"/>
              <a:t> + V</a:t>
            </a:r>
            <a:r>
              <a:rPr lang="en-US" baseline="-25000" dirty="0" smtClean="0"/>
              <a:t>s</a:t>
            </a:r>
            <a:r>
              <a:rPr lang="en-US" dirty="0" smtClean="0"/>
              <a:t> </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34</a:t>
            </a:fld>
            <a:endParaRPr lang="en-US" sz="1400"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Computing </a:t>
            </a:r>
            <a:r>
              <a:rPr lang="en-US" dirty="0" err="1" smtClean="0"/>
              <a:t>V</a:t>
            </a:r>
            <a:r>
              <a:rPr lang="en-US" baseline="-25000" dirty="0" err="1" smtClean="0"/>
              <a:t>c</a:t>
            </a:r>
            <a:endParaRPr lang="en-US" dirty="0" smtClean="0"/>
          </a:p>
        </p:txBody>
      </p:sp>
      <p:sp>
        <p:nvSpPr>
          <p:cNvPr id="708611" name="Rectangle 3"/>
          <p:cNvSpPr>
            <a:spLocks noGrp="1" noChangeArrowheads="1"/>
          </p:cNvSpPr>
          <p:nvPr>
            <p:ph type="body" idx="1"/>
          </p:nvPr>
        </p:nvSpPr>
        <p:spPr>
          <a:xfrm>
            <a:off x="473075" y="1133475"/>
            <a:ext cx="8301038" cy="5089525"/>
          </a:xfrm>
        </p:spPr>
        <p:txBody>
          <a:bodyPr/>
          <a:lstStyle/>
          <a:p>
            <a:pPr>
              <a:defRPr/>
            </a:pPr>
            <a:r>
              <a:rPr lang="en-US" dirty="0" smtClean="0"/>
              <a:t>Box Culverts</a:t>
            </a:r>
          </a:p>
          <a:p>
            <a:pPr lvl="1">
              <a:defRPr/>
            </a:pPr>
            <a:r>
              <a:rPr lang="en-US" dirty="0" smtClean="0"/>
              <a:t>Fills ≥ 2’</a:t>
            </a:r>
          </a:p>
          <a:p>
            <a:pPr lvl="2">
              <a:defRPr/>
            </a:pPr>
            <a:r>
              <a:rPr lang="en-US" dirty="0" smtClean="0"/>
              <a:t>Use 5.14.5.2 for slabs</a:t>
            </a:r>
          </a:p>
          <a:p>
            <a:pPr lvl="2">
              <a:defRPr/>
            </a:pPr>
            <a:r>
              <a:rPr lang="en-US" dirty="0" smtClean="0"/>
              <a:t>Use 5.8.3 for walls</a:t>
            </a:r>
          </a:p>
          <a:p>
            <a:pPr lvl="3">
              <a:defRPr/>
            </a:pPr>
            <a:r>
              <a:rPr lang="en-US" dirty="0" smtClean="0"/>
              <a:t>Thickness ≥ 16” or member is in tension: 5.8.3.4.2</a:t>
            </a:r>
          </a:p>
          <a:p>
            <a:pPr lvl="3">
              <a:defRPr/>
            </a:pPr>
            <a:r>
              <a:rPr lang="en-US" dirty="0" smtClean="0"/>
              <a:t>Thickness &lt; 16”: 5.8.3.4.1</a:t>
            </a:r>
          </a:p>
          <a:p>
            <a:pPr lvl="1">
              <a:defRPr/>
            </a:pPr>
            <a:r>
              <a:rPr lang="en-US" dirty="0" smtClean="0"/>
              <a:t>Fills &lt; 2’</a:t>
            </a:r>
          </a:p>
          <a:p>
            <a:pPr lvl="2">
              <a:defRPr/>
            </a:pPr>
            <a:r>
              <a:rPr lang="en-US" dirty="0" smtClean="0"/>
              <a:t>Use 5.8.3 for all members</a:t>
            </a:r>
          </a:p>
          <a:p>
            <a:pPr>
              <a:defRPr/>
            </a:pPr>
            <a:r>
              <a:rPr lang="en-US" dirty="0" smtClean="0"/>
              <a:t>3-Sided Structures</a:t>
            </a:r>
          </a:p>
          <a:p>
            <a:pPr lvl="1">
              <a:defRPr/>
            </a:pPr>
            <a:r>
              <a:rPr lang="en-US" dirty="0" smtClean="0"/>
              <a:t>For all fill depths:</a:t>
            </a:r>
          </a:p>
          <a:p>
            <a:pPr lvl="2">
              <a:defRPr/>
            </a:pPr>
            <a:r>
              <a:rPr lang="en-US" dirty="0" smtClean="0"/>
              <a:t>Use 5.8.3 for all members</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35</a:t>
            </a:fld>
            <a:endParaRPr lang="en-US" sz="14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LRFD 5.14.5.3</a:t>
            </a:r>
          </a:p>
        </p:txBody>
      </p:sp>
      <p:pic>
        <p:nvPicPr>
          <p:cNvPr id="1027" name="Picture 3"/>
          <p:cNvPicPr>
            <a:picLocks noChangeAspect="1" noChangeArrowheads="1"/>
          </p:cNvPicPr>
          <p:nvPr/>
        </p:nvPicPr>
        <p:blipFill>
          <a:blip r:embed="rId2" cstate="print"/>
          <a:srcRect/>
          <a:stretch>
            <a:fillRect/>
          </a:stretch>
        </p:blipFill>
        <p:spPr bwMode="auto">
          <a:xfrm>
            <a:off x="565236" y="1238119"/>
            <a:ext cx="7809239" cy="4498801"/>
          </a:xfrm>
          <a:prstGeom prst="rect">
            <a:avLst/>
          </a:prstGeom>
          <a:noFill/>
          <a:ln w="9525">
            <a:noFill/>
            <a:miter lim="800000"/>
            <a:headEnd/>
            <a:tailEnd/>
          </a:ln>
        </p:spPr>
      </p:pic>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36</a:t>
            </a:fld>
            <a:endParaRPr lang="en-US" sz="1400"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5.8.3 Sectional Model</a:t>
            </a:r>
          </a:p>
        </p:txBody>
      </p:sp>
      <p:sp>
        <p:nvSpPr>
          <p:cNvPr id="4" name="Rectangle 3"/>
          <p:cNvSpPr txBox="1">
            <a:spLocks noChangeArrowheads="1"/>
          </p:cNvSpPr>
          <p:nvPr/>
        </p:nvSpPr>
        <p:spPr bwMode="auto">
          <a:xfrm>
            <a:off x="357164" y="1319962"/>
            <a:ext cx="8593405" cy="242555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2"/>
              </a:buClr>
              <a:buSzPct val="75000"/>
              <a:tabLst/>
              <a:defRPr/>
            </a:pPr>
            <a:r>
              <a:rPr lang="en-US" b="1" i="1" kern="0" dirty="0" smtClean="0">
                <a:solidFill>
                  <a:srgbClr val="FFFFFF"/>
                </a:solidFill>
                <a:effectLst>
                  <a:outerShdw blurRad="38100" dist="38100" dir="2700000" algn="tl">
                    <a:srgbClr val="000000"/>
                  </a:outerShdw>
                </a:effectLst>
                <a:latin typeface="+mn-lt"/>
              </a:rPr>
              <a:t>Two Methods to Compute Resistance:</a:t>
            </a:r>
          </a:p>
          <a:p>
            <a:pPr marL="342900" marR="0" lvl="0" indent="-342900" algn="l" defTabSz="914400" rtl="0" eaLnBrk="0" fontAlgn="base" latinLnBrk="0" hangingPunct="0">
              <a:lnSpc>
                <a:spcPct val="100000"/>
              </a:lnSpc>
              <a:spcBef>
                <a:spcPct val="20000"/>
              </a:spcBef>
              <a:spcAft>
                <a:spcPct val="0"/>
              </a:spcAft>
              <a:buClr>
                <a:schemeClr val="tx2"/>
              </a:buClr>
              <a:buSzPct val="75000"/>
              <a:buFont typeface="Monotype Sorts" pitchFamily="2" charset="2"/>
              <a:buChar char="n"/>
              <a:tabLst/>
              <a:defRPr/>
            </a:pPr>
            <a:r>
              <a:rPr lang="en-US" b="1" i="1" kern="0" dirty="0" smtClean="0">
                <a:solidFill>
                  <a:srgbClr val="FFFFFF"/>
                </a:solidFill>
                <a:effectLst>
                  <a:outerShdw blurRad="38100" dist="38100" dir="2700000" algn="tl">
                    <a:srgbClr val="000000"/>
                  </a:outerShdw>
                </a:effectLst>
                <a:latin typeface="+mn-lt"/>
              </a:rPr>
              <a:t>5.8.3.4.1: Simplified Method (constant </a:t>
            </a:r>
            <a:r>
              <a:rPr lang="en-US" b="1" i="1" kern="0" dirty="0" smtClean="0">
                <a:solidFill>
                  <a:srgbClr val="FFFFFF"/>
                </a:solidFill>
                <a:effectLst>
                  <a:outerShdw blurRad="38100" dist="38100" dir="2700000" algn="tl">
                    <a:srgbClr val="000000"/>
                  </a:outerShdw>
                </a:effectLst>
                <a:latin typeface="Symbol" pitchFamily="18" charset="2"/>
              </a:rPr>
              <a:t>b</a:t>
            </a:r>
            <a:r>
              <a:rPr lang="en-US" b="1" i="1" kern="0" dirty="0" smtClean="0">
                <a:solidFill>
                  <a:srgbClr val="FFFFFF"/>
                </a:solidFill>
                <a:effectLst>
                  <a:outerShdw blurRad="38100" dist="38100" dir="2700000" algn="tl">
                    <a:srgbClr val="000000"/>
                  </a:outerShdw>
                </a:effectLst>
                <a:latin typeface="+mn-lt"/>
              </a:rPr>
              <a:t>)</a:t>
            </a:r>
          </a:p>
          <a:p>
            <a:pPr marL="342900" marR="0" lvl="0" indent="-342900" algn="l" defTabSz="914400" rtl="0" eaLnBrk="0" fontAlgn="base" latinLnBrk="0" hangingPunct="0">
              <a:lnSpc>
                <a:spcPct val="100000"/>
              </a:lnSpc>
              <a:spcBef>
                <a:spcPct val="20000"/>
              </a:spcBef>
              <a:spcAft>
                <a:spcPct val="0"/>
              </a:spcAft>
              <a:buClr>
                <a:schemeClr val="tx2"/>
              </a:buClr>
              <a:buSzPct val="75000"/>
              <a:buFont typeface="Monotype Sorts" pitchFamily="2" charset="2"/>
              <a:buChar char="n"/>
              <a:tabLst/>
              <a:defRPr/>
            </a:pPr>
            <a:r>
              <a:rPr kumimoji="0" lang="en-US" sz="32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rPr>
              <a:t>5.8.3.4.2:</a:t>
            </a:r>
            <a:r>
              <a:rPr kumimoji="0" lang="en-US" sz="3200" b="1" i="1" u="none" strike="noStrike" kern="0" cap="none" spc="0" normalizeH="0" noProof="0" dirty="0" smtClean="0">
                <a:ln>
                  <a:noFill/>
                </a:ln>
                <a:solidFill>
                  <a:srgbClr val="FFFFFF"/>
                </a:solidFill>
                <a:effectLst>
                  <a:outerShdw blurRad="38100" dist="38100" dir="2700000" algn="tl">
                    <a:srgbClr val="000000"/>
                  </a:outerShdw>
                </a:effectLst>
                <a:uLnTx/>
                <a:uFillTx/>
                <a:latin typeface="+mn-lt"/>
                <a:ea typeface="+mn-ea"/>
                <a:cs typeface="+mn-cs"/>
              </a:rPr>
              <a:t> General Procedure</a:t>
            </a:r>
            <a:endParaRPr kumimoji="0" lang="en-US" sz="32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mn-lt"/>
              <a:ea typeface="+mn-ea"/>
              <a:cs typeface="+mn-cs"/>
            </a:endParaRPr>
          </a:p>
        </p:txBody>
      </p:sp>
      <p:sp>
        <p:nvSpPr>
          <p:cNvPr id="5"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37</a:t>
            </a:fld>
            <a:endParaRPr lang="en-US" sz="14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sz="4000" dirty="0" smtClean="0"/>
              <a:t>Simplified Method (constant </a:t>
            </a:r>
            <a:r>
              <a:rPr lang="en-US" sz="4000" dirty="0" smtClean="0">
                <a:latin typeface="Symbol" pitchFamily="18" charset="2"/>
              </a:rPr>
              <a:t>b</a:t>
            </a:r>
            <a:r>
              <a:rPr lang="en-US" sz="4000" dirty="0" smtClean="0"/>
              <a:t>)</a:t>
            </a:r>
          </a:p>
        </p:txBody>
      </p:sp>
      <p:pic>
        <p:nvPicPr>
          <p:cNvPr id="2050" name="Picture 2"/>
          <p:cNvPicPr>
            <a:picLocks noChangeAspect="1" noChangeArrowheads="1"/>
          </p:cNvPicPr>
          <p:nvPr/>
        </p:nvPicPr>
        <p:blipFill>
          <a:blip r:embed="rId2" cstate="print"/>
          <a:srcRect/>
          <a:stretch>
            <a:fillRect/>
          </a:stretch>
        </p:blipFill>
        <p:spPr bwMode="auto">
          <a:xfrm>
            <a:off x="630882" y="5016955"/>
            <a:ext cx="1209515" cy="798736"/>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588116" y="1065732"/>
            <a:ext cx="5859232" cy="3649836"/>
          </a:xfrm>
          <a:prstGeom prst="rect">
            <a:avLst/>
          </a:prstGeom>
          <a:noFill/>
          <a:ln w="9525">
            <a:noFill/>
            <a:miter lim="800000"/>
            <a:headEnd/>
            <a:tailEnd/>
          </a:ln>
        </p:spPr>
      </p:pic>
      <p:sp>
        <p:nvSpPr>
          <p:cNvPr id="5"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38</a:t>
            </a:fld>
            <a:endParaRPr lang="en-US" sz="14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0EEDC9F-10DF-4FA4-AB1D-A5E72ED28D71}" type="slidenum">
              <a:rPr lang="en-US"/>
              <a:pPr>
                <a:defRPr/>
              </a:pPr>
              <a:t>39</a:t>
            </a:fld>
            <a:endParaRPr lang="en-US" sz="1400"/>
          </a:p>
        </p:txBody>
      </p:sp>
      <p:sp>
        <p:nvSpPr>
          <p:cNvPr id="263170" name="Rectangle 2"/>
          <p:cNvSpPr>
            <a:spLocks noGrp="1" noChangeArrowheads="1"/>
          </p:cNvSpPr>
          <p:nvPr>
            <p:ph type="title"/>
          </p:nvPr>
        </p:nvSpPr>
        <p:spPr/>
        <p:txBody>
          <a:bodyPr/>
          <a:lstStyle/>
          <a:p>
            <a:pPr>
              <a:defRPr/>
            </a:pPr>
            <a:r>
              <a:rPr lang="en-US" dirty="0" smtClean="0"/>
              <a:t>General Procedure</a:t>
            </a:r>
          </a:p>
        </p:txBody>
      </p:sp>
      <p:sp>
        <p:nvSpPr>
          <p:cNvPr id="263171" name="Rectangle 3"/>
          <p:cNvSpPr>
            <a:spLocks noGrp="1" noChangeArrowheads="1"/>
          </p:cNvSpPr>
          <p:nvPr>
            <p:ph type="body" idx="1"/>
          </p:nvPr>
        </p:nvSpPr>
        <p:spPr>
          <a:xfrm>
            <a:off x="455613" y="1370013"/>
            <a:ext cx="8301037" cy="4865687"/>
          </a:xfrm>
        </p:spPr>
        <p:txBody>
          <a:bodyPr>
            <a:spAutoFit/>
          </a:bodyPr>
          <a:lstStyle/>
          <a:p>
            <a:pPr>
              <a:defRPr/>
            </a:pPr>
            <a:r>
              <a:rPr lang="en-US" smtClean="0"/>
              <a:t>New approach to shear design</a:t>
            </a:r>
          </a:p>
          <a:p>
            <a:pPr>
              <a:defRPr/>
            </a:pPr>
            <a:r>
              <a:rPr lang="en-US" smtClean="0"/>
              <a:t>Modified Compression Field Theory (MCFT)</a:t>
            </a:r>
          </a:p>
          <a:p>
            <a:pPr>
              <a:defRPr/>
            </a:pPr>
            <a:r>
              <a:rPr lang="en-US" smtClean="0"/>
              <a:t>MCFT new to U.S., but used in Canada for a number of years</a:t>
            </a:r>
          </a:p>
          <a:p>
            <a:pPr>
              <a:defRPr/>
            </a:pPr>
            <a:r>
              <a:rPr lang="en-US" smtClean="0"/>
              <a:t>Based on variable-angle truss analogy</a:t>
            </a:r>
          </a:p>
          <a:p>
            <a:pPr>
              <a:defRPr/>
            </a:pPr>
            <a:r>
              <a:rPr lang="en-US" smtClean="0"/>
              <a:t>Assumes diagonally-cracked beam can be idealized as a truss at the strength limit state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50956AAB-322A-432A-BF0C-EC12999FA7AA}" type="slidenum">
              <a:rPr lang="en-US" smtClean="0"/>
              <a:pPr/>
              <a:t>4</a:t>
            </a:fld>
            <a:endParaRPr lang="en-US" sz="1400" dirty="0" smtClean="0"/>
          </a:p>
        </p:txBody>
      </p:sp>
      <p:sp>
        <p:nvSpPr>
          <p:cNvPr id="151554" name="Rectangle 2"/>
          <p:cNvSpPr>
            <a:spLocks noGrp="1" noChangeArrowheads="1"/>
          </p:cNvSpPr>
          <p:nvPr>
            <p:ph type="title"/>
          </p:nvPr>
        </p:nvSpPr>
        <p:spPr>
          <a:xfrm>
            <a:off x="427038" y="292100"/>
            <a:ext cx="8259762" cy="774700"/>
          </a:xfrm>
        </p:spPr>
        <p:txBody>
          <a:bodyPr/>
          <a:lstStyle/>
          <a:p>
            <a:pPr>
              <a:defRPr/>
            </a:pPr>
            <a:r>
              <a:rPr lang="en-US" dirty="0" smtClean="0"/>
              <a:t>Agenda</a:t>
            </a:r>
            <a:endParaRPr lang="en-US" sz="3600" dirty="0" smtClean="0"/>
          </a:p>
        </p:txBody>
      </p:sp>
      <p:sp>
        <p:nvSpPr>
          <p:cNvPr id="151555" name="Rectangle 3"/>
          <p:cNvSpPr>
            <a:spLocks noGrp="1" noChangeArrowheads="1"/>
          </p:cNvSpPr>
          <p:nvPr>
            <p:ph type="body" sz="half" idx="1"/>
          </p:nvPr>
        </p:nvSpPr>
        <p:spPr>
          <a:xfrm>
            <a:off x="457200" y="1447800"/>
            <a:ext cx="1905000" cy="4495800"/>
          </a:xfrm>
        </p:spPr>
        <p:txBody>
          <a:bodyPr/>
          <a:lstStyle/>
          <a:p>
            <a:pPr>
              <a:buFont typeface="Monotype Sorts" pitchFamily="2" charset="2"/>
              <a:buNone/>
              <a:defRPr/>
            </a:pPr>
            <a:r>
              <a:rPr lang="en-US" dirty="0" smtClean="0">
                <a:solidFill>
                  <a:srgbClr val="FFFF00"/>
                </a:solidFill>
              </a:rPr>
              <a:t>8:00 am</a:t>
            </a:r>
          </a:p>
          <a:p>
            <a:pPr>
              <a:buFont typeface="Monotype Sorts" pitchFamily="2" charset="2"/>
              <a:buNone/>
              <a:defRPr/>
            </a:pPr>
            <a:endParaRPr lang="en-US" dirty="0" smtClean="0">
              <a:solidFill>
                <a:srgbClr val="FFFF00"/>
              </a:solidFill>
            </a:endParaRPr>
          </a:p>
          <a:p>
            <a:pPr>
              <a:buFont typeface="Monotype Sorts" pitchFamily="2" charset="2"/>
              <a:buNone/>
              <a:defRPr/>
            </a:pPr>
            <a:endParaRPr lang="en-US" dirty="0" smtClean="0">
              <a:solidFill>
                <a:srgbClr val="FFFF00"/>
              </a:solidFill>
            </a:endParaRPr>
          </a:p>
          <a:p>
            <a:pPr>
              <a:buFont typeface="Monotype Sorts" pitchFamily="2" charset="2"/>
              <a:buNone/>
              <a:defRPr/>
            </a:pPr>
            <a:endParaRPr lang="en-US" dirty="0" smtClean="0">
              <a:solidFill>
                <a:srgbClr val="FFFF00"/>
              </a:solidFill>
            </a:endParaRPr>
          </a:p>
          <a:p>
            <a:pPr>
              <a:buFont typeface="Monotype Sorts" pitchFamily="2" charset="2"/>
              <a:buNone/>
              <a:defRPr/>
            </a:pPr>
            <a:endParaRPr lang="en-US" dirty="0" smtClean="0">
              <a:solidFill>
                <a:srgbClr val="FFFF00"/>
              </a:solidFill>
            </a:endParaRPr>
          </a:p>
          <a:p>
            <a:pPr>
              <a:buFont typeface="Monotype Sorts" pitchFamily="2" charset="2"/>
              <a:buNone/>
              <a:defRPr/>
            </a:pPr>
            <a:r>
              <a:rPr lang="en-US" dirty="0" smtClean="0">
                <a:solidFill>
                  <a:srgbClr val="FFFF00"/>
                </a:solidFill>
              </a:rPr>
              <a:t>10:35 am</a:t>
            </a:r>
          </a:p>
          <a:p>
            <a:pPr>
              <a:buFont typeface="Monotype Sorts" pitchFamily="2" charset="2"/>
              <a:buNone/>
              <a:defRPr/>
            </a:pPr>
            <a:endParaRPr lang="en-US" dirty="0" smtClean="0">
              <a:solidFill>
                <a:srgbClr val="FFFF00"/>
              </a:solidFill>
            </a:endParaRPr>
          </a:p>
          <a:p>
            <a:pPr>
              <a:buFont typeface="Monotype Sorts" pitchFamily="2" charset="2"/>
              <a:buNone/>
              <a:defRPr/>
            </a:pPr>
            <a:endParaRPr lang="en-US" dirty="0" smtClean="0">
              <a:solidFill>
                <a:srgbClr val="FFFF00"/>
              </a:solidFill>
            </a:endParaRPr>
          </a:p>
          <a:p>
            <a:pPr>
              <a:buFont typeface="Monotype Sorts" pitchFamily="2" charset="2"/>
              <a:buNone/>
              <a:defRPr/>
            </a:pPr>
            <a:r>
              <a:rPr lang="en-US" dirty="0" smtClean="0">
                <a:solidFill>
                  <a:srgbClr val="FFFF00"/>
                </a:solidFill>
              </a:rPr>
              <a:t>11:30 am</a:t>
            </a:r>
          </a:p>
        </p:txBody>
      </p:sp>
      <p:sp>
        <p:nvSpPr>
          <p:cNvPr id="151556" name="Rectangle 4"/>
          <p:cNvSpPr>
            <a:spLocks noGrp="1" noChangeArrowheads="1"/>
          </p:cNvSpPr>
          <p:nvPr>
            <p:ph type="body" sz="half" idx="2"/>
          </p:nvPr>
        </p:nvSpPr>
        <p:spPr>
          <a:xfrm>
            <a:off x="2438400" y="1447800"/>
            <a:ext cx="6172200" cy="4724400"/>
          </a:xfrm>
        </p:spPr>
        <p:txBody>
          <a:bodyPr/>
          <a:lstStyle/>
          <a:p>
            <a:pPr>
              <a:buFont typeface="Monotype Sorts" pitchFamily="2" charset="2"/>
              <a:buNone/>
              <a:defRPr/>
            </a:pPr>
            <a:r>
              <a:rPr lang="en-US" dirty="0" smtClean="0"/>
              <a:t>Welcome</a:t>
            </a:r>
          </a:p>
          <a:p>
            <a:pPr>
              <a:buFont typeface="Monotype Sorts" pitchFamily="2" charset="2"/>
              <a:buNone/>
              <a:defRPr/>
            </a:pPr>
            <a:r>
              <a:rPr lang="en-US" dirty="0" smtClean="0">
                <a:solidFill>
                  <a:schemeClr val="tx2"/>
                </a:solidFill>
              </a:rPr>
              <a:t>1. Overview of AASHTO LRFD</a:t>
            </a:r>
          </a:p>
          <a:p>
            <a:pPr>
              <a:buFont typeface="Monotype Sorts" pitchFamily="2" charset="2"/>
              <a:buNone/>
              <a:defRPr/>
            </a:pPr>
            <a:r>
              <a:rPr lang="en-US" dirty="0" smtClean="0">
                <a:solidFill>
                  <a:schemeClr val="tx2"/>
                </a:solidFill>
              </a:rPr>
              <a:t>2. Culvert Design by LRFD</a:t>
            </a:r>
          </a:p>
          <a:p>
            <a:pPr>
              <a:buNone/>
              <a:defRPr/>
            </a:pPr>
            <a:r>
              <a:rPr lang="en-US" dirty="0" smtClean="0">
                <a:solidFill>
                  <a:schemeClr val="tx2"/>
                </a:solidFill>
              </a:rPr>
              <a:t>3. </a:t>
            </a:r>
            <a:r>
              <a:rPr lang="en-US" dirty="0" err="1" smtClean="0">
                <a:solidFill>
                  <a:schemeClr val="tx2"/>
                </a:solidFill>
              </a:rPr>
              <a:t>ETCulvert</a:t>
            </a:r>
            <a:r>
              <a:rPr lang="en-US" dirty="0" smtClean="0">
                <a:solidFill>
                  <a:schemeClr val="tx2"/>
                </a:solidFill>
              </a:rPr>
              <a:t> Overview</a:t>
            </a:r>
          </a:p>
          <a:p>
            <a:pPr>
              <a:buNone/>
              <a:defRPr/>
            </a:pPr>
            <a:r>
              <a:rPr lang="en-US" dirty="0" smtClean="0">
                <a:solidFill>
                  <a:schemeClr val="tx2"/>
                </a:solidFill>
              </a:rPr>
              <a:t>4. Interface Walk-thru</a:t>
            </a:r>
            <a:endParaRPr lang="en-US" dirty="0" smtClean="0"/>
          </a:p>
          <a:p>
            <a:pPr>
              <a:buFont typeface="Monotype Sorts" pitchFamily="2" charset="2"/>
              <a:buNone/>
              <a:defRPr/>
            </a:pPr>
            <a:r>
              <a:rPr lang="en-US" dirty="0" smtClean="0"/>
              <a:t>Break</a:t>
            </a:r>
            <a:endParaRPr lang="en-US" dirty="0" smtClean="0">
              <a:solidFill>
                <a:schemeClr val="tx2"/>
              </a:solidFill>
            </a:endParaRPr>
          </a:p>
          <a:p>
            <a:pPr>
              <a:buFont typeface="Monotype Sorts" pitchFamily="2" charset="2"/>
              <a:buNone/>
              <a:defRPr/>
            </a:pPr>
            <a:r>
              <a:rPr lang="en-US" dirty="0" smtClean="0">
                <a:solidFill>
                  <a:schemeClr val="tx2"/>
                </a:solidFill>
              </a:rPr>
              <a:t>5. Common Design Questions</a:t>
            </a:r>
          </a:p>
          <a:p>
            <a:pPr>
              <a:buFont typeface="Monotype Sorts" pitchFamily="2" charset="2"/>
              <a:buNone/>
              <a:defRPr/>
            </a:pPr>
            <a:r>
              <a:rPr lang="en-US" dirty="0" smtClean="0">
                <a:solidFill>
                  <a:schemeClr val="tx2"/>
                </a:solidFill>
              </a:rPr>
              <a:t>6. Advanced Topics</a:t>
            </a:r>
          </a:p>
          <a:p>
            <a:pPr>
              <a:buFont typeface="Monotype Sorts" pitchFamily="2" charset="2"/>
              <a:buNone/>
              <a:defRPr/>
            </a:pPr>
            <a:r>
              <a:rPr lang="en-US" dirty="0" smtClean="0">
                <a:solidFill>
                  <a:schemeClr val="tx2"/>
                </a:solidFill>
              </a:rPr>
              <a:t>7. Questions</a:t>
            </a:r>
          </a:p>
          <a:p>
            <a:pPr>
              <a:buFont typeface="Monotype Sorts" pitchFamily="2" charset="2"/>
              <a:buNone/>
              <a:defRPr/>
            </a:pPr>
            <a:endParaRPr lang="en-US" dirty="0" smtClean="0">
              <a:solidFill>
                <a:schemeClr val="tx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5646B22-0FD5-47F3-A451-B60BB6CC22FD}" type="slidenum">
              <a:rPr lang="en-US"/>
              <a:pPr>
                <a:defRPr/>
              </a:pPr>
              <a:t>40</a:t>
            </a:fld>
            <a:endParaRPr lang="en-US" sz="1400"/>
          </a:p>
        </p:txBody>
      </p:sp>
      <p:sp>
        <p:nvSpPr>
          <p:cNvPr id="265218" name="Rectangle 2"/>
          <p:cNvSpPr>
            <a:spLocks noGrp="1" noChangeArrowheads="1"/>
          </p:cNvSpPr>
          <p:nvPr>
            <p:ph type="title"/>
          </p:nvPr>
        </p:nvSpPr>
        <p:spPr/>
        <p:txBody>
          <a:bodyPr/>
          <a:lstStyle/>
          <a:p>
            <a:pPr>
              <a:defRPr/>
            </a:pPr>
            <a:r>
              <a:rPr lang="en-US" smtClean="0"/>
              <a:t>Shear Design Procedure</a:t>
            </a:r>
          </a:p>
        </p:txBody>
      </p:sp>
      <p:sp>
        <p:nvSpPr>
          <p:cNvPr id="265219" name="Rectangle 3"/>
          <p:cNvSpPr>
            <a:spLocks noGrp="1" noChangeArrowheads="1"/>
          </p:cNvSpPr>
          <p:nvPr>
            <p:ph type="body" idx="1"/>
          </p:nvPr>
        </p:nvSpPr>
        <p:spPr>
          <a:xfrm>
            <a:off x="457200" y="1219200"/>
            <a:ext cx="7772400" cy="4572000"/>
          </a:xfrm>
        </p:spPr>
        <p:txBody>
          <a:bodyPr>
            <a:spAutoFit/>
          </a:bodyPr>
          <a:lstStyle/>
          <a:p>
            <a:pPr>
              <a:buFont typeface="Monotype Sorts" pitchFamily="2" charset="2"/>
              <a:buNone/>
              <a:defRPr/>
            </a:pPr>
            <a:r>
              <a:rPr lang="en-US" smtClean="0"/>
              <a:t>Must assure:</a:t>
            </a:r>
          </a:p>
          <a:p>
            <a:pPr>
              <a:buFont typeface="Monotype Sorts" pitchFamily="2" charset="2"/>
              <a:buNone/>
              <a:defRPr/>
            </a:pPr>
            <a:r>
              <a:rPr lang="en-US" sz="3000" i="0" smtClean="0">
                <a:latin typeface="Symbol" pitchFamily="18" charset="2"/>
              </a:rPr>
              <a:t> f</a:t>
            </a:r>
            <a:r>
              <a:rPr lang="en-US" i="0" smtClean="0"/>
              <a:t>V</a:t>
            </a:r>
            <a:r>
              <a:rPr lang="en-US" i="0" baseline="-25000" smtClean="0"/>
              <a:t>n</a:t>
            </a:r>
            <a:r>
              <a:rPr lang="en-US" i="0" smtClean="0"/>
              <a:t> 	</a:t>
            </a:r>
            <a:r>
              <a:rPr lang="en-US" b="0" i="0" smtClean="0"/>
              <a:t>=</a:t>
            </a:r>
            <a:r>
              <a:rPr lang="en-US" i="0" smtClean="0"/>
              <a:t> V</a:t>
            </a:r>
            <a:r>
              <a:rPr lang="en-US" i="0" baseline="-25000" smtClean="0"/>
              <a:t>r</a:t>
            </a:r>
            <a:r>
              <a:rPr lang="en-US" i="0" smtClean="0"/>
              <a:t> &gt; V</a:t>
            </a:r>
            <a:r>
              <a:rPr lang="en-US" i="0" baseline="-25000" smtClean="0"/>
              <a:t>u</a:t>
            </a:r>
          </a:p>
          <a:p>
            <a:pPr>
              <a:buFont typeface="Monotype Sorts" pitchFamily="2" charset="2"/>
              <a:buNone/>
              <a:defRPr/>
            </a:pPr>
            <a:r>
              <a:rPr lang="en-US" i="0" smtClean="0"/>
              <a:t>	V</a:t>
            </a:r>
            <a:r>
              <a:rPr lang="en-US" i="0" baseline="-25000" smtClean="0"/>
              <a:t>n</a:t>
            </a:r>
            <a:r>
              <a:rPr lang="en-US" i="0" smtClean="0"/>
              <a:t> 	</a:t>
            </a:r>
            <a:r>
              <a:rPr lang="en-US" b="0" i="0" smtClean="0"/>
              <a:t>=</a:t>
            </a:r>
            <a:r>
              <a:rPr lang="en-US" i="0" smtClean="0"/>
              <a:t> V</a:t>
            </a:r>
            <a:r>
              <a:rPr lang="en-US" i="0" baseline="-25000" smtClean="0"/>
              <a:t>c</a:t>
            </a:r>
            <a:r>
              <a:rPr lang="en-US" i="0" smtClean="0"/>
              <a:t> + V</a:t>
            </a:r>
            <a:r>
              <a:rPr lang="en-US" i="0" baseline="-25000" smtClean="0"/>
              <a:t>s</a:t>
            </a:r>
            <a:r>
              <a:rPr lang="en-US" i="0" smtClean="0"/>
              <a:t> + V</a:t>
            </a:r>
            <a:r>
              <a:rPr lang="en-US" i="0" baseline="-25000" smtClean="0"/>
              <a:t>p</a:t>
            </a:r>
            <a:r>
              <a:rPr lang="en-US" i="0" smtClean="0"/>
              <a:t> &lt; 0.25f’</a:t>
            </a:r>
            <a:r>
              <a:rPr lang="en-US" i="0" baseline="-25000" smtClean="0"/>
              <a:t>c</a:t>
            </a:r>
            <a:r>
              <a:rPr lang="en-US" i="0" smtClean="0"/>
              <a:t>b</a:t>
            </a:r>
            <a:r>
              <a:rPr lang="en-US" i="0" baseline="-25000" smtClean="0"/>
              <a:t>v</a:t>
            </a:r>
            <a:r>
              <a:rPr lang="en-US" i="0" smtClean="0"/>
              <a:t>d</a:t>
            </a:r>
            <a:r>
              <a:rPr lang="en-US" i="0" baseline="-25000" smtClean="0"/>
              <a:t>v</a:t>
            </a:r>
            <a:r>
              <a:rPr lang="en-US" i="0" smtClean="0"/>
              <a:t> + V</a:t>
            </a:r>
            <a:r>
              <a:rPr lang="en-US" i="0" baseline="-25000" smtClean="0"/>
              <a:t>p</a:t>
            </a:r>
          </a:p>
          <a:p>
            <a:pPr>
              <a:buFont typeface="Monotype Sorts" pitchFamily="2" charset="2"/>
              <a:buNone/>
              <a:defRPr/>
            </a:pPr>
            <a:r>
              <a:rPr lang="en-US" smtClean="0"/>
              <a:t>where,</a:t>
            </a:r>
          </a:p>
          <a:p>
            <a:pPr>
              <a:buFont typeface="Monotype Sorts" pitchFamily="2" charset="2"/>
              <a:buNone/>
              <a:defRPr/>
            </a:pPr>
            <a:r>
              <a:rPr lang="en-US" smtClean="0"/>
              <a:t>	</a:t>
            </a:r>
            <a:r>
              <a:rPr lang="en-US" i="0" smtClean="0"/>
              <a:t>V</a:t>
            </a:r>
            <a:r>
              <a:rPr lang="en-US" i="0" baseline="-25000" smtClean="0"/>
              <a:t>c</a:t>
            </a:r>
            <a:r>
              <a:rPr lang="en-US" i="0" smtClean="0"/>
              <a:t> 	</a:t>
            </a:r>
            <a:r>
              <a:rPr lang="en-US" b="0" i="0" smtClean="0"/>
              <a:t>=</a:t>
            </a:r>
            <a:r>
              <a:rPr lang="en-US" i="0" smtClean="0"/>
              <a:t> 0.0316</a:t>
            </a:r>
            <a:r>
              <a:rPr lang="en-US" i="0" smtClean="0">
                <a:latin typeface="Symbol" pitchFamily="18" charset="2"/>
              </a:rPr>
              <a:t>b (</a:t>
            </a:r>
            <a:r>
              <a:rPr lang="en-US" i="0" smtClean="0"/>
              <a:t> f</a:t>
            </a:r>
            <a:r>
              <a:rPr lang="en-US" i="0" baseline="-25000" smtClean="0"/>
              <a:t>c</a:t>
            </a:r>
            <a:r>
              <a:rPr lang="en-US" i="0" smtClean="0"/>
              <a:t>’)</a:t>
            </a:r>
            <a:r>
              <a:rPr lang="en-US" i="0" baseline="30000" smtClean="0"/>
              <a:t>0.5</a:t>
            </a:r>
            <a:r>
              <a:rPr lang="en-US" i="0" smtClean="0"/>
              <a:t>b</a:t>
            </a:r>
            <a:r>
              <a:rPr lang="en-US" i="0" baseline="-25000" smtClean="0"/>
              <a:t>v</a:t>
            </a:r>
            <a:r>
              <a:rPr lang="en-US" i="0" smtClean="0"/>
              <a:t>d</a:t>
            </a:r>
            <a:r>
              <a:rPr lang="en-US" i="0" baseline="-25000" smtClean="0"/>
              <a:t>v</a:t>
            </a:r>
            <a:endParaRPr lang="en-US" i="0" smtClean="0"/>
          </a:p>
          <a:p>
            <a:pPr>
              <a:buFont typeface="Monotype Sorts" pitchFamily="2" charset="2"/>
              <a:buNone/>
              <a:defRPr/>
            </a:pPr>
            <a:r>
              <a:rPr lang="en-US" i="0" smtClean="0"/>
              <a:t>	V</a:t>
            </a:r>
            <a:r>
              <a:rPr lang="en-US" i="0" baseline="-25000" smtClean="0"/>
              <a:t>s</a:t>
            </a:r>
            <a:r>
              <a:rPr lang="en-US" i="0" smtClean="0"/>
              <a:t> 	</a:t>
            </a:r>
            <a:r>
              <a:rPr lang="en-US" b="0" i="0" smtClean="0"/>
              <a:t>=</a:t>
            </a:r>
            <a:r>
              <a:rPr lang="en-US" i="0" smtClean="0"/>
              <a:t> (A</a:t>
            </a:r>
            <a:r>
              <a:rPr lang="en-US" i="0" baseline="-25000" smtClean="0"/>
              <a:t>v</a:t>
            </a:r>
            <a:r>
              <a:rPr lang="en-US" i="0" smtClean="0"/>
              <a:t>f</a:t>
            </a:r>
            <a:r>
              <a:rPr lang="en-US" i="0" baseline="-25000" smtClean="0"/>
              <a:t>y</a:t>
            </a:r>
            <a:r>
              <a:rPr lang="en-US" i="0" smtClean="0"/>
              <a:t>/s)d</a:t>
            </a:r>
            <a:r>
              <a:rPr lang="en-US" i="0" baseline="-25000" smtClean="0"/>
              <a:t>v</a:t>
            </a:r>
            <a:r>
              <a:rPr lang="en-US" i="0" smtClean="0"/>
              <a:t>cot</a:t>
            </a:r>
            <a:r>
              <a:rPr lang="en-US" i="0" smtClean="0">
                <a:latin typeface="Symbol" pitchFamily="18" charset="2"/>
              </a:rPr>
              <a:t>q</a:t>
            </a:r>
          </a:p>
          <a:p>
            <a:pPr>
              <a:buFont typeface="Monotype Sorts" pitchFamily="2" charset="2"/>
              <a:buNone/>
              <a:defRPr/>
            </a:pPr>
            <a:r>
              <a:rPr lang="en-US" smtClean="0">
                <a:latin typeface="Symbol" pitchFamily="18" charset="2"/>
              </a:rPr>
              <a:t>	</a:t>
            </a:r>
            <a:r>
              <a:rPr lang="en-US" smtClean="0"/>
              <a:t>V</a:t>
            </a:r>
            <a:r>
              <a:rPr lang="en-US" baseline="-25000" smtClean="0"/>
              <a:t>p	</a:t>
            </a:r>
            <a:r>
              <a:rPr lang="en-US" b="0" smtClean="0"/>
              <a:t>=</a:t>
            </a:r>
            <a:r>
              <a:rPr lang="en-US" smtClean="0"/>
              <a:t> Vertical component of prestress 	   force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6BBB33C-C38C-46EE-9639-F6717848758B}" type="slidenum">
              <a:rPr lang="en-US"/>
              <a:pPr>
                <a:defRPr/>
              </a:pPr>
              <a:t>41</a:t>
            </a:fld>
            <a:endParaRPr lang="en-US" sz="1400"/>
          </a:p>
        </p:txBody>
      </p:sp>
      <p:sp>
        <p:nvSpPr>
          <p:cNvPr id="267266" name="Rectangle 2"/>
          <p:cNvSpPr>
            <a:spLocks noGrp="1" noChangeArrowheads="1"/>
          </p:cNvSpPr>
          <p:nvPr>
            <p:ph type="title"/>
          </p:nvPr>
        </p:nvSpPr>
        <p:spPr/>
        <p:txBody>
          <a:bodyPr/>
          <a:lstStyle/>
          <a:p>
            <a:pPr>
              <a:defRPr/>
            </a:pPr>
            <a:r>
              <a:rPr lang="en-US" dirty="0" smtClean="0"/>
              <a:t>Computation of </a:t>
            </a:r>
            <a:r>
              <a:rPr lang="en-US" dirty="0" err="1" smtClean="0"/>
              <a:t>V</a:t>
            </a:r>
            <a:r>
              <a:rPr lang="en-US" baseline="-25000" dirty="0" err="1" smtClean="0"/>
              <a:t>c</a:t>
            </a:r>
            <a:r>
              <a:rPr lang="en-US" dirty="0" smtClean="0"/>
              <a:t>:</a:t>
            </a:r>
          </a:p>
        </p:txBody>
      </p:sp>
      <p:sp>
        <p:nvSpPr>
          <p:cNvPr id="7" name="Rectangle 3"/>
          <p:cNvSpPr txBox="1">
            <a:spLocks noChangeArrowheads="1"/>
          </p:cNvSpPr>
          <p:nvPr/>
        </p:nvSpPr>
        <p:spPr bwMode="auto">
          <a:xfrm>
            <a:off x="455613" y="1370013"/>
            <a:ext cx="8301037" cy="1176337"/>
          </a:xfrm>
          <a:prstGeom prst="rect">
            <a:avLst/>
          </a:prstGeom>
          <a:noFill/>
          <a:ln w="9525">
            <a:noFill/>
            <a:miter lim="800000"/>
            <a:headEnd/>
            <a:tailEnd/>
          </a:ln>
          <a:effectLst/>
        </p:spPr>
        <p:txBody>
          <a:bodyPr lIns="92075" tIns="46038" rIns="92075" bIns="46038">
            <a:spAutoFit/>
          </a:bodyPr>
          <a:lstStyle/>
          <a:p>
            <a:pPr marL="342900" indent="-342900">
              <a:spcBef>
                <a:spcPct val="20000"/>
              </a:spcBef>
              <a:buClr>
                <a:schemeClr val="tx2"/>
              </a:buClr>
              <a:buSzPct val="75000"/>
              <a:buFont typeface="Monotype Sorts" pitchFamily="2" charset="2"/>
              <a:buChar char="n"/>
              <a:defRPr/>
            </a:pPr>
            <a:r>
              <a:rPr lang="en-US" b="1" i="1" kern="0" dirty="0">
                <a:solidFill>
                  <a:srgbClr val="FFFFFF"/>
                </a:solidFill>
                <a:effectLst>
                  <a:outerShdw blurRad="38100" dist="38100" dir="2700000" algn="tl">
                    <a:srgbClr val="000000"/>
                  </a:outerShdw>
                </a:effectLst>
                <a:latin typeface="+mn-lt"/>
              </a:rPr>
              <a:t>Direct Method</a:t>
            </a:r>
          </a:p>
          <a:p>
            <a:pPr marL="342900" indent="-342900">
              <a:spcBef>
                <a:spcPct val="20000"/>
              </a:spcBef>
              <a:buClr>
                <a:schemeClr val="tx2"/>
              </a:buClr>
              <a:buSzPct val="75000"/>
              <a:buFont typeface="Monotype Sorts" pitchFamily="2" charset="2"/>
              <a:buChar char="n"/>
              <a:defRPr/>
            </a:pPr>
            <a:r>
              <a:rPr lang="en-US" b="1" i="1" kern="0" dirty="0">
                <a:solidFill>
                  <a:srgbClr val="FFFFFF"/>
                </a:solidFill>
                <a:effectLst>
                  <a:outerShdw blurRad="38100" dist="38100" dir="2700000" algn="tl">
                    <a:srgbClr val="000000"/>
                  </a:outerShdw>
                </a:effectLst>
                <a:latin typeface="+mn-lt"/>
              </a:rPr>
              <a:t>Appendix B5</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1DA2031-62C8-425C-BE33-05CF5467778B}" type="slidenum">
              <a:rPr lang="en-US"/>
              <a:pPr>
                <a:defRPr/>
              </a:pPr>
              <a:t>42</a:t>
            </a:fld>
            <a:endParaRPr lang="en-US" sz="1400"/>
          </a:p>
        </p:txBody>
      </p:sp>
      <p:sp>
        <p:nvSpPr>
          <p:cNvPr id="267266" name="Rectangle 2"/>
          <p:cNvSpPr>
            <a:spLocks noGrp="1" noChangeArrowheads="1"/>
          </p:cNvSpPr>
          <p:nvPr>
            <p:ph type="title"/>
          </p:nvPr>
        </p:nvSpPr>
        <p:spPr/>
        <p:txBody>
          <a:bodyPr/>
          <a:lstStyle/>
          <a:p>
            <a:pPr>
              <a:defRPr/>
            </a:pPr>
            <a:r>
              <a:rPr lang="en-US" dirty="0" smtClean="0"/>
              <a:t>Compute </a:t>
            </a:r>
            <a:r>
              <a:rPr lang="en-US" dirty="0" err="1" smtClean="0"/>
              <a:t>V</a:t>
            </a:r>
            <a:r>
              <a:rPr lang="en-US" baseline="-25000" dirty="0" err="1" smtClean="0"/>
              <a:t>c</a:t>
            </a:r>
            <a:r>
              <a:rPr lang="en-US" dirty="0" smtClean="0"/>
              <a:t>: (App. B5)</a:t>
            </a:r>
          </a:p>
        </p:txBody>
      </p:sp>
      <p:sp>
        <p:nvSpPr>
          <p:cNvPr id="267267" name="Rectangle 3"/>
          <p:cNvSpPr>
            <a:spLocks noGrp="1" noChangeArrowheads="1"/>
          </p:cNvSpPr>
          <p:nvPr>
            <p:ph type="body" idx="1"/>
          </p:nvPr>
        </p:nvSpPr>
        <p:spPr>
          <a:xfrm>
            <a:off x="455613" y="1370013"/>
            <a:ext cx="8301037" cy="5059362"/>
          </a:xfrm>
        </p:spPr>
        <p:txBody>
          <a:bodyPr>
            <a:spAutoFit/>
          </a:bodyPr>
          <a:lstStyle/>
          <a:p>
            <a:pPr marL="463550" indent="-463550">
              <a:buFont typeface="Monotype Sorts" pitchFamily="2" charset="2"/>
              <a:buNone/>
              <a:defRPr/>
            </a:pPr>
            <a:r>
              <a:rPr lang="en-US" smtClean="0"/>
              <a:t>1. Compute v/f</a:t>
            </a:r>
            <a:r>
              <a:rPr lang="en-US" baseline="-25000" smtClean="0"/>
              <a:t>c</a:t>
            </a:r>
            <a:r>
              <a:rPr lang="en-US" smtClean="0"/>
              <a:t>’</a:t>
            </a:r>
          </a:p>
          <a:p>
            <a:pPr marL="463550" indent="-463550">
              <a:buFont typeface="Monotype Sorts" pitchFamily="2" charset="2"/>
              <a:buNone/>
              <a:defRPr/>
            </a:pPr>
            <a:r>
              <a:rPr lang="en-US" smtClean="0"/>
              <a:t>2. Assume value of </a:t>
            </a:r>
            <a:r>
              <a:rPr lang="en-US" smtClean="0">
                <a:latin typeface="Symbol" pitchFamily="18" charset="2"/>
              </a:rPr>
              <a:t>q</a:t>
            </a:r>
            <a:endParaRPr lang="en-US" smtClean="0"/>
          </a:p>
          <a:p>
            <a:pPr marL="463550" indent="-463550">
              <a:buFont typeface="Monotype Sorts" pitchFamily="2" charset="2"/>
              <a:buNone/>
              <a:defRPr/>
            </a:pPr>
            <a:r>
              <a:rPr lang="en-US" smtClean="0"/>
              <a:t>3. Compute </a:t>
            </a:r>
            <a:r>
              <a:rPr lang="en-US" smtClean="0">
                <a:latin typeface="Symbol" pitchFamily="18" charset="2"/>
              </a:rPr>
              <a:t>e</a:t>
            </a:r>
            <a:r>
              <a:rPr lang="en-US" baseline="-25000" smtClean="0"/>
              <a:t>x</a:t>
            </a:r>
            <a:endParaRPr lang="en-US" smtClean="0"/>
          </a:p>
          <a:p>
            <a:pPr marL="463550" indent="-463550">
              <a:buFont typeface="Monotype Sorts" pitchFamily="2" charset="2"/>
              <a:buNone/>
              <a:defRPr/>
            </a:pPr>
            <a:r>
              <a:rPr lang="en-US" smtClean="0"/>
              <a:t>4. Knowing v/f</a:t>
            </a:r>
            <a:r>
              <a:rPr lang="en-US" baseline="-25000" smtClean="0"/>
              <a:t>c</a:t>
            </a:r>
            <a:r>
              <a:rPr lang="en-US" smtClean="0"/>
              <a:t>’ and </a:t>
            </a:r>
            <a:r>
              <a:rPr lang="en-US" smtClean="0">
                <a:latin typeface="Symbol" pitchFamily="18" charset="2"/>
              </a:rPr>
              <a:t>e</a:t>
            </a:r>
            <a:r>
              <a:rPr lang="en-US" baseline="-25000" smtClean="0"/>
              <a:t>x</a:t>
            </a:r>
            <a:r>
              <a:rPr lang="en-US" smtClean="0"/>
              <a:t>, look up new value of </a:t>
            </a:r>
            <a:r>
              <a:rPr lang="en-US" smtClean="0">
                <a:latin typeface="Symbol" pitchFamily="18" charset="2"/>
              </a:rPr>
              <a:t>q</a:t>
            </a:r>
            <a:endParaRPr lang="en-US" smtClean="0"/>
          </a:p>
          <a:p>
            <a:pPr marL="463550" indent="-463550">
              <a:buFont typeface="Monotype Sorts" pitchFamily="2" charset="2"/>
              <a:buNone/>
              <a:defRPr/>
            </a:pPr>
            <a:r>
              <a:rPr lang="en-US" smtClean="0"/>
              <a:t>5. If new </a:t>
            </a:r>
            <a:r>
              <a:rPr lang="en-US" smtClean="0">
                <a:latin typeface="Symbol" pitchFamily="18" charset="2"/>
              </a:rPr>
              <a:t>q</a:t>
            </a:r>
            <a:r>
              <a:rPr lang="en-US" smtClean="0"/>
              <a:t> </a:t>
            </a:r>
            <a:r>
              <a:rPr lang="en-US" smtClean="0">
                <a:latin typeface="Symbol" pitchFamily="18" charset="2"/>
              </a:rPr>
              <a:t>¹</a:t>
            </a:r>
            <a:r>
              <a:rPr lang="en-US" smtClean="0"/>
              <a:t> old </a:t>
            </a:r>
            <a:r>
              <a:rPr lang="en-US" smtClean="0">
                <a:latin typeface="Symbol" pitchFamily="18" charset="2"/>
              </a:rPr>
              <a:t>q</a:t>
            </a:r>
            <a:r>
              <a:rPr lang="en-US" smtClean="0"/>
              <a:t>, go to Step 3.</a:t>
            </a:r>
          </a:p>
          <a:p>
            <a:pPr marL="463550" indent="-463550">
              <a:buFont typeface="Monotype Sorts" pitchFamily="2" charset="2"/>
              <a:buNone/>
              <a:defRPr/>
            </a:pPr>
            <a:r>
              <a:rPr lang="en-US" smtClean="0"/>
              <a:t>6. When value of </a:t>
            </a:r>
            <a:r>
              <a:rPr lang="en-US" smtClean="0">
                <a:latin typeface="Symbol" pitchFamily="18" charset="2"/>
              </a:rPr>
              <a:t>q</a:t>
            </a:r>
            <a:r>
              <a:rPr lang="en-US" smtClean="0"/>
              <a:t> converges, </a:t>
            </a:r>
            <a:r>
              <a:rPr lang="en-US" smtClean="0">
                <a:latin typeface="Symbol" pitchFamily="18" charset="2"/>
              </a:rPr>
              <a:t>b</a:t>
            </a:r>
            <a:r>
              <a:rPr lang="en-US" smtClean="0"/>
              <a:t> is now known</a:t>
            </a:r>
          </a:p>
          <a:p>
            <a:pPr marL="463550" indent="-463550">
              <a:buFont typeface="Monotype Sorts" pitchFamily="2" charset="2"/>
              <a:buNone/>
              <a:defRPr/>
            </a:pPr>
            <a:r>
              <a:rPr lang="en-US" smtClean="0"/>
              <a:t>7. Compute V</a:t>
            </a:r>
            <a:r>
              <a:rPr lang="en-US" baseline="-25000" smtClean="0"/>
              <a:t>c</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381FB41A-C149-4BB2-8F01-30BB2C79A714}" type="slidenum">
              <a:rPr lang="en-US"/>
              <a:pPr>
                <a:defRPr/>
              </a:pPr>
              <a:t>43</a:t>
            </a:fld>
            <a:endParaRPr lang="en-US" sz="1400"/>
          </a:p>
        </p:txBody>
      </p:sp>
      <p:sp>
        <p:nvSpPr>
          <p:cNvPr id="269314" name="Rectangle 2"/>
          <p:cNvSpPr>
            <a:spLocks noGrp="1" noChangeArrowheads="1"/>
          </p:cNvSpPr>
          <p:nvPr>
            <p:ph type="title"/>
          </p:nvPr>
        </p:nvSpPr>
        <p:spPr/>
        <p:txBody>
          <a:bodyPr/>
          <a:lstStyle/>
          <a:p>
            <a:pPr>
              <a:defRPr/>
            </a:pPr>
            <a:r>
              <a:rPr lang="en-US" smtClean="0"/>
              <a:t>Concrete Shear Stress (v)</a:t>
            </a:r>
          </a:p>
        </p:txBody>
      </p:sp>
      <p:sp>
        <p:nvSpPr>
          <p:cNvPr id="269315" name="Rectangle 3"/>
          <p:cNvSpPr>
            <a:spLocks noGrp="1" noChangeArrowheads="1"/>
          </p:cNvSpPr>
          <p:nvPr>
            <p:ph type="body" idx="1"/>
          </p:nvPr>
        </p:nvSpPr>
        <p:spPr>
          <a:xfrm>
            <a:off x="455613" y="1370013"/>
            <a:ext cx="7693025" cy="1066800"/>
          </a:xfrm>
        </p:spPr>
        <p:txBody>
          <a:bodyPr>
            <a:spAutoFit/>
          </a:bodyPr>
          <a:lstStyle/>
          <a:p>
            <a:pPr marL="4763" indent="-4763">
              <a:buFont typeface="Monotype Sorts" pitchFamily="2" charset="2"/>
              <a:buNone/>
              <a:defRPr/>
            </a:pPr>
            <a:r>
              <a:rPr lang="en-US" smtClean="0"/>
              <a:t>Shear stress on the concrete is computed by:</a:t>
            </a:r>
          </a:p>
        </p:txBody>
      </p:sp>
      <p:graphicFrame>
        <p:nvGraphicFramePr>
          <p:cNvPr id="1026" name="Object 4"/>
          <p:cNvGraphicFramePr>
            <a:graphicFrameLocks/>
          </p:cNvGraphicFramePr>
          <p:nvPr/>
        </p:nvGraphicFramePr>
        <p:xfrm>
          <a:off x="1752600" y="2819400"/>
          <a:ext cx="2819400" cy="1524000"/>
        </p:xfrm>
        <a:graphic>
          <a:graphicData uri="http://schemas.openxmlformats.org/presentationml/2006/ole">
            <p:oleObj spid="_x0000_s1029" name="Equation" r:id="rId3" imgW="24384960" imgH="12571560" progId="Equation.3">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88906B1E-F1A6-4BF5-872D-EDDE2C8AC769}" type="slidenum">
              <a:rPr lang="en-US"/>
              <a:pPr>
                <a:defRPr/>
              </a:pPr>
              <a:t>44</a:t>
            </a:fld>
            <a:endParaRPr lang="en-US" sz="1400"/>
          </a:p>
        </p:txBody>
      </p:sp>
      <p:sp>
        <p:nvSpPr>
          <p:cNvPr id="270338" name="Rectangle 2"/>
          <p:cNvSpPr>
            <a:spLocks noGrp="1" noChangeArrowheads="1"/>
          </p:cNvSpPr>
          <p:nvPr>
            <p:ph type="title"/>
          </p:nvPr>
        </p:nvSpPr>
        <p:spPr/>
        <p:txBody>
          <a:bodyPr/>
          <a:lstStyle/>
          <a:p>
            <a:pPr>
              <a:defRPr/>
            </a:pPr>
            <a:r>
              <a:rPr lang="en-US" smtClean="0"/>
              <a:t>Tensile Steel Strain (</a:t>
            </a:r>
            <a:r>
              <a:rPr lang="en-US" smtClean="0">
                <a:latin typeface="Symbol" pitchFamily="18" charset="2"/>
              </a:rPr>
              <a:t>e</a:t>
            </a:r>
            <a:r>
              <a:rPr lang="en-US" baseline="-25000" smtClean="0"/>
              <a:t>x</a:t>
            </a:r>
            <a:r>
              <a:rPr lang="en-US" smtClean="0"/>
              <a:t>)</a:t>
            </a:r>
          </a:p>
        </p:txBody>
      </p:sp>
      <p:graphicFrame>
        <p:nvGraphicFramePr>
          <p:cNvPr id="2050" name="Object 3"/>
          <p:cNvGraphicFramePr>
            <a:graphicFrameLocks/>
          </p:cNvGraphicFramePr>
          <p:nvPr/>
        </p:nvGraphicFramePr>
        <p:xfrm>
          <a:off x="533400" y="1447800"/>
          <a:ext cx="7205663" cy="1524000"/>
        </p:xfrm>
        <a:graphic>
          <a:graphicData uri="http://schemas.openxmlformats.org/presentationml/2006/ole">
            <p:oleObj spid="_x0000_s2056" name="Equation" r:id="rId3" imgW="94731840" imgH="18254880" progId="Equation.3">
              <p:embed/>
            </p:oleObj>
          </a:graphicData>
        </a:graphic>
      </p:graphicFrame>
      <p:graphicFrame>
        <p:nvGraphicFramePr>
          <p:cNvPr id="2051" name="Object 4"/>
          <p:cNvGraphicFramePr>
            <a:graphicFrameLocks/>
          </p:cNvGraphicFramePr>
          <p:nvPr/>
        </p:nvGraphicFramePr>
        <p:xfrm>
          <a:off x="1524000" y="4419600"/>
          <a:ext cx="2054225" cy="566738"/>
        </p:xfrm>
        <a:graphic>
          <a:graphicData uri="http://schemas.openxmlformats.org/presentationml/2006/ole">
            <p:oleObj spid="_x0000_s2057" name="Equation" r:id="rId4" imgW="23165280" imgH="6482520" progId="Equation.3">
              <p:embed/>
            </p:oleObj>
          </a:graphicData>
        </a:graphic>
      </p:graphicFrame>
      <p:sp>
        <p:nvSpPr>
          <p:cNvPr id="2054" name="Rectangle 5"/>
          <p:cNvSpPr>
            <a:spLocks noChangeArrowheads="1"/>
          </p:cNvSpPr>
          <p:nvPr/>
        </p:nvSpPr>
        <p:spPr bwMode="auto">
          <a:xfrm>
            <a:off x="533400" y="3505200"/>
            <a:ext cx="1773238" cy="579438"/>
          </a:xfrm>
          <a:prstGeom prst="rect">
            <a:avLst/>
          </a:prstGeom>
          <a:noFill/>
          <a:ln w="9525">
            <a:noFill/>
            <a:miter lim="800000"/>
            <a:headEnd/>
            <a:tailEnd/>
          </a:ln>
        </p:spPr>
        <p:txBody>
          <a:bodyPr lIns="92075" tIns="46038" rIns="92075" bIns="46038">
            <a:spAutoFit/>
          </a:bodyPr>
          <a:lstStyle/>
          <a:p>
            <a:pPr>
              <a:spcBef>
                <a:spcPct val="50000"/>
              </a:spcBef>
            </a:pPr>
            <a:r>
              <a:rPr lang="en-US" i="1">
                <a:latin typeface="Arial" charset="0"/>
              </a:rPr>
              <a:t>where,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47A61D19-C489-4C00-815B-382F035E8DA4}" type="slidenum">
              <a:rPr lang="en-US"/>
              <a:pPr>
                <a:defRPr/>
              </a:pPr>
              <a:t>45</a:t>
            </a:fld>
            <a:endParaRPr lang="en-US" sz="1400"/>
          </a:p>
        </p:txBody>
      </p:sp>
      <p:sp>
        <p:nvSpPr>
          <p:cNvPr id="273410" name="Rectangle 2"/>
          <p:cNvSpPr>
            <a:spLocks noGrp="1" noChangeArrowheads="1"/>
          </p:cNvSpPr>
          <p:nvPr>
            <p:ph type="title"/>
          </p:nvPr>
        </p:nvSpPr>
        <p:spPr>
          <a:xfrm>
            <a:off x="427038" y="292100"/>
            <a:ext cx="8301037" cy="774700"/>
          </a:xfrm>
        </p:spPr>
        <p:txBody>
          <a:bodyPr/>
          <a:lstStyle/>
          <a:p>
            <a:pPr>
              <a:defRPr/>
            </a:pPr>
            <a:r>
              <a:rPr lang="en-US" sz="2400" smtClean="0"/>
              <a:t>Table 5.8.3.4.2-1: Values of </a:t>
            </a:r>
            <a:r>
              <a:rPr lang="en-US" sz="2400" i="0" smtClean="0">
                <a:latin typeface="Symbol" pitchFamily="18" charset="2"/>
              </a:rPr>
              <a:t>q</a:t>
            </a:r>
            <a:r>
              <a:rPr lang="en-US" sz="2400" i="0" smtClean="0"/>
              <a:t> </a:t>
            </a:r>
            <a:r>
              <a:rPr lang="en-US" sz="2400" smtClean="0"/>
              <a:t>and </a:t>
            </a:r>
            <a:r>
              <a:rPr lang="en-US" sz="2400" i="0" smtClean="0">
                <a:latin typeface="Symbol" pitchFamily="18" charset="2"/>
              </a:rPr>
              <a:t>b</a:t>
            </a:r>
            <a:r>
              <a:rPr lang="en-US" sz="2400" smtClean="0"/>
              <a:t> for Sections  with Transverse Reinforcement.</a:t>
            </a:r>
          </a:p>
        </p:txBody>
      </p:sp>
      <p:graphicFrame>
        <p:nvGraphicFramePr>
          <p:cNvPr id="4098" name="Object 3"/>
          <p:cNvGraphicFramePr>
            <a:graphicFrameLocks/>
          </p:cNvGraphicFramePr>
          <p:nvPr/>
        </p:nvGraphicFramePr>
        <p:xfrm>
          <a:off x="1290638" y="1328738"/>
          <a:ext cx="157162" cy="407987"/>
        </p:xfrm>
        <a:graphic>
          <a:graphicData uri="http://schemas.openxmlformats.org/presentationml/2006/ole">
            <p:oleObj spid="_x0000_s4101" name="Equation" r:id="rId3" imgW="152334" imgH="380835" progId="Equation.2">
              <p:embed/>
            </p:oleObj>
          </a:graphicData>
        </a:graphic>
      </p:graphicFrame>
      <p:pic>
        <p:nvPicPr>
          <p:cNvPr id="4101" name="Picture 4" descr="LRFDTbl58342_1"/>
          <p:cNvPicPr>
            <a:picLocks noChangeAspect="1" noChangeArrowheads="1"/>
          </p:cNvPicPr>
          <p:nvPr/>
        </p:nvPicPr>
        <p:blipFill>
          <a:blip r:embed="rId4" cstate="print"/>
          <a:srcRect/>
          <a:stretch>
            <a:fillRect/>
          </a:stretch>
        </p:blipFill>
        <p:spPr bwMode="auto">
          <a:xfrm>
            <a:off x="609600" y="1371600"/>
            <a:ext cx="8153400" cy="436086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97E68C4-B5BE-475D-AF61-681DD8DC7261}" type="slidenum">
              <a:rPr lang="en-US"/>
              <a:pPr>
                <a:defRPr/>
              </a:pPr>
              <a:t>46</a:t>
            </a:fld>
            <a:endParaRPr lang="en-US" sz="1400"/>
          </a:p>
        </p:txBody>
      </p:sp>
      <p:sp>
        <p:nvSpPr>
          <p:cNvPr id="274434" name="Rectangle 2"/>
          <p:cNvSpPr>
            <a:spLocks noGrp="1" noChangeArrowheads="1"/>
          </p:cNvSpPr>
          <p:nvPr>
            <p:ph type="title"/>
          </p:nvPr>
        </p:nvSpPr>
        <p:spPr/>
        <p:txBody>
          <a:bodyPr/>
          <a:lstStyle/>
          <a:p>
            <a:pPr>
              <a:defRPr/>
            </a:pPr>
            <a:r>
              <a:rPr lang="en-US" smtClean="0"/>
              <a:t>Compute A</a:t>
            </a:r>
            <a:r>
              <a:rPr lang="en-US" baseline="-25000" smtClean="0"/>
              <a:t>v</a:t>
            </a:r>
          </a:p>
        </p:txBody>
      </p:sp>
      <p:sp>
        <p:nvSpPr>
          <p:cNvPr id="274435" name="Rectangle 3"/>
          <p:cNvSpPr>
            <a:spLocks noGrp="1" noChangeArrowheads="1"/>
          </p:cNvSpPr>
          <p:nvPr>
            <p:ph type="body" idx="1"/>
          </p:nvPr>
        </p:nvSpPr>
        <p:spPr>
          <a:xfrm>
            <a:off x="455613" y="1370013"/>
            <a:ext cx="8301037" cy="2949142"/>
          </a:xfrm>
        </p:spPr>
        <p:txBody>
          <a:bodyPr>
            <a:spAutoFit/>
          </a:bodyPr>
          <a:lstStyle/>
          <a:p>
            <a:pPr>
              <a:defRPr/>
            </a:pPr>
            <a:r>
              <a:rPr lang="en-US" dirty="0" smtClean="0"/>
              <a:t>Knowing </a:t>
            </a:r>
            <a:r>
              <a:rPr lang="en-US" dirty="0" err="1" smtClean="0"/>
              <a:t>V</a:t>
            </a:r>
            <a:r>
              <a:rPr lang="en-US" baseline="-25000" dirty="0" err="1" smtClean="0"/>
              <a:t>c</a:t>
            </a:r>
            <a:r>
              <a:rPr lang="en-US" baseline="-25000" dirty="0" smtClean="0"/>
              <a:t> </a:t>
            </a:r>
            <a:r>
              <a:rPr lang="en-US" dirty="0" smtClean="0"/>
              <a:t>, compute required V</a:t>
            </a:r>
            <a:r>
              <a:rPr lang="en-US" baseline="-25000" dirty="0" smtClean="0"/>
              <a:t>s</a:t>
            </a:r>
            <a:r>
              <a:rPr lang="en-US" dirty="0" smtClean="0"/>
              <a:t>:</a:t>
            </a:r>
          </a:p>
          <a:p>
            <a:pPr>
              <a:buFont typeface="Monotype Sorts" pitchFamily="2" charset="2"/>
              <a:buNone/>
              <a:defRPr/>
            </a:pPr>
            <a:r>
              <a:rPr lang="en-US" dirty="0" smtClean="0"/>
              <a:t>		</a:t>
            </a:r>
            <a:r>
              <a:rPr lang="en-US" b="0" dirty="0" smtClean="0"/>
              <a:t>=</a:t>
            </a:r>
            <a:r>
              <a:rPr lang="en-US" dirty="0" smtClean="0"/>
              <a:t> V</a:t>
            </a:r>
            <a:r>
              <a:rPr lang="en-US" baseline="-14000" dirty="0" smtClean="0"/>
              <a:t>u</a:t>
            </a:r>
            <a:r>
              <a:rPr lang="en-US" dirty="0" smtClean="0"/>
              <a:t>/</a:t>
            </a:r>
            <a:r>
              <a:rPr lang="en-US" sz="3000" dirty="0" smtClean="0">
                <a:latin typeface="Symbol" pitchFamily="18" charset="2"/>
              </a:rPr>
              <a:t>f</a:t>
            </a:r>
            <a:r>
              <a:rPr lang="en-US" dirty="0" smtClean="0"/>
              <a:t> </a:t>
            </a:r>
            <a:r>
              <a:rPr lang="en-US" b="0" i="0" dirty="0" smtClean="0"/>
              <a:t>-</a:t>
            </a:r>
            <a:r>
              <a:rPr lang="en-US" dirty="0" smtClean="0"/>
              <a:t> </a:t>
            </a:r>
            <a:r>
              <a:rPr lang="en-US" dirty="0" err="1" smtClean="0"/>
              <a:t>V</a:t>
            </a:r>
            <a:r>
              <a:rPr lang="en-US" baseline="-14000" dirty="0" err="1" smtClean="0"/>
              <a:t>c</a:t>
            </a:r>
            <a:r>
              <a:rPr lang="en-US" dirty="0" smtClean="0"/>
              <a:t> </a:t>
            </a:r>
            <a:r>
              <a:rPr lang="en-US" b="0" i="0" dirty="0" smtClean="0"/>
              <a:t>-</a:t>
            </a:r>
            <a:r>
              <a:rPr lang="en-US" dirty="0" smtClean="0"/>
              <a:t> </a:t>
            </a:r>
            <a:r>
              <a:rPr lang="en-US" dirty="0" err="1" smtClean="0"/>
              <a:t>V</a:t>
            </a:r>
            <a:r>
              <a:rPr lang="en-US" baseline="-14000" dirty="0" err="1" smtClean="0"/>
              <a:t>p</a:t>
            </a:r>
            <a:endParaRPr lang="en-US" dirty="0" smtClean="0"/>
          </a:p>
          <a:p>
            <a:pPr>
              <a:defRPr/>
            </a:pPr>
            <a:r>
              <a:rPr lang="en-US" dirty="0" smtClean="0"/>
              <a:t>But, V</a:t>
            </a:r>
            <a:r>
              <a:rPr lang="en-US" baseline="-25000" dirty="0" smtClean="0"/>
              <a:t>s</a:t>
            </a:r>
            <a:r>
              <a:rPr lang="en-US" dirty="0" smtClean="0"/>
              <a:t> </a:t>
            </a:r>
            <a:r>
              <a:rPr lang="en-US" b="0" dirty="0" smtClean="0"/>
              <a:t>=</a:t>
            </a:r>
            <a:r>
              <a:rPr lang="en-US" dirty="0" smtClean="0"/>
              <a:t> (</a:t>
            </a:r>
            <a:r>
              <a:rPr lang="en-US" dirty="0" err="1" smtClean="0"/>
              <a:t>A</a:t>
            </a:r>
            <a:r>
              <a:rPr lang="en-US" baseline="-25000" dirty="0" err="1" smtClean="0"/>
              <a:t>v</a:t>
            </a:r>
            <a:r>
              <a:rPr lang="en-US" dirty="0" err="1" smtClean="0"/>
              <a:t>f</a:t>
            </a:r>
            <a:r>
              <a:rPr lang="en-US" baseline="-25000" dirty="0" err="1" smtClean="0"/>
              <a:t>y</a:t>
            </a:r>
            <a:r>
              <a:rPr lang="en-US" dirty="0" err="1" smtClean="0"/>
              <a:t>d</a:t>
            </a:r>
            <a:r>
              <a:rPr lang="en-US" baseline="-25000" dirty="0" err="1" smtClean="0"/>
              <a:t>v</a:t>
            </a:r>
            <a:r>
              <a:rPr lang="en-US" dirty="0" err="1" smtClean="0"/>
              <a:t>cot</a:t>
            </a:r>
            <a:r>
              <a:rPr lang="en-US" sz="2800" dirty="0" err="1" smtClean="0">
                <a:latin typeface="Symbol" pitchFamily="18" charset="2"/>
              </a:rPr>
              <a:t>q</a:t>
            </a:r>
            <a:r>
              <a:rPr lang="en-US" dirty="0" smtClean="0"/>
              <a:t>)/s</a:t>
            </a:r>
          </a:p>
          <a:p>
            <a:pPr>
              <a:defRPr/>
            </a:pPr>
            <a:r>
              <a:rPr lang="en-US" dirty="0" smtClean="0"/>
              <a:t>So, solve for required A</a:t>
            </a:r>
            <a:r>
              <a:rPr lang="en-US" baseline="-25000" dirty="0" smtClean="0"/>
              <a:t>v</a:t>
            </a:r>
            <a:endParaRPr lang="en-US" dirty="0" smtClean="0"/>
          </a:p>
          <a:p>
            <a:pPr>
              <a:defRPr/>
            </a:pPr>
            <a:r>
              <a:rPr lang="en-US" dirty="0" smtClean="0"/>
              <a:t>Check minimum A</a:t>
            </a:r>
            <a:r>
              <a:rPr lang="en-US" baseline="-25000" dirty="0" smtClean="0"/>
              <a:t>v</a:t>
            </a:r>
            <a:endParaRPr lang="en-US" dirty="0" smtClean="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Crack Control</a:t>
            </a:r>
          </a:p>
        </p:txBody>
      </p:sp>
      <p:sp>
        <p:nvSpPr>
          <p:cNvPr id="708611" name="Rectangle 3"/>
          <p:cNvSpPr>
            <a:spLocks noGrp="1" noChangeArrowheads="1"/>
          </p:cNvSpPr>
          <p:nvPr>
            <p:ph type="body" idx="1"/>
          </p:nvPr>
        </p:nvSpPr>
        <p:spPr>
          <a:xfrm>
            <a:off x="473075" y="1133476"/>
            <a:ext cx="8301038" cy="707850"/>
          </a:xfrm>
        </p:spPr>
        <p:txBody>
          <a:bodyPr/>
          <a:lstStyle/>
          <a:p>
            <a:pPr>
              <a:defRPr/>
            </a:pPr>
            <a:r>
              <a:rPr lang="en-US" dirty="0" smtClean="0"/>
              <a:t>LRFD 5.7.3.4</a:t>
            </a:r>
          </a:p>
        </p:txBody>
      </p:sp>
      <p:pic>
        <p:nvPicPr>
          <p:cNvPr id="6147" name="Picture 3"/>
          <p:cNvPicPr>
            <a:picLocks noChangeAspect="1" noChangeArrowheads="1"/>
          </p:cNvPicPr>
          <p:nvPr/>
        </p:nvPicPr>
        <p:blipFill>
          <a:blip r:embed="rId2" cstate="print"/>
          <a:srcRect/>
          <a:stretch>
            <a:fillRect/>
          </a:stretch>
        </p:blipFill>
        <p:spPr bwMode="auto">
          <a:xfrm>
            <a:off x="783333" y="2039198"/>
            <a:ext cx="7271549" cy="1142413"/>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1320909" y="3401208"/>
            <a:ext cx="2143125" cy="857250"/>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1339437" y="4383001"/>
            <a:ext cx="4010025" cy="847725"/>
          </a:xfrm>
          <a:prstGeom prst="rect">
            <a:avLst/>
          </a:prstGeom>
          <a:noFill/>
          <a:ln w="9525">
            <a:noFill/>
            <a:miter lim="800000"/>
            <a:headEnd/>
            <a:tailEnd/>
          </a:ln>
        </p:spPr>
      </p:pic>
      <p:sp>
        <p:nvSpPr>
          <p:cNvPr id="7"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47</a:t>
            </a:fld>
            <a:endParaRPr lang="en-US" sz="14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Distribution Reinforcement</a:t>
            </a:r>
          </a:p>
        </p:txBody>
      </p:sp>
      <p:sp>
        <p:nvSpPr>
          <p:cNvPr id="708611" name="Rectangle 3"/>
          <p:cNvSpPr>
            <a:spLocks noGrp="1" noChangeArrowheads="1"/>
          </p:cNvSpPr>
          <p:nvPr>
            <p:ph type="body" idx="1"/>
          </p:nvPr>
        </p:nvSpPr>
        <p:spPr>
          <a:xfrm>
            <a:off x="473075" y="1133475"/>
            <a:ext cx="8301038" cy="582591"/>
          </a:xfrm>
        </p:spPr>
        <p:txBody>
          <a:bodyPr/>
          <a:lstStyle/>
          <a:p>
            <a:pPr>
              <a:defRPr/>
            </a:pPr>
            <a:r>
              <a:rPr lang="en-US" dirty="0" smtClean="0"/>
              <a:t>LRFD 9.7.3.2</a:t>
            </a:r>
          </a:p>
        </p:txBody>
      </p:sp>
      <p:pic>
        <p:nvPicPr>
          <p:cNvPr id="5121" name="Picture 1"/>
          <p:cNvPicPr>
            <a:picLocks noChangeAspect="1" noChangeArrowheads="1"/>
          </p:cNvPicPr>
          <p:nvPr/>
        </p:nvPicPr>
        <p:blipFill>
          <a:blip r:embed="rId2" cstate="print"/>
          <a:srcRect/>
          <a:stretch>
            <a:fillRect/>
          </a:stretch>
        </p:blipFill>
        <p:spPr bwMode="auto">
          <a:xfrm>
            <a:off x="927056" y="1978395"/>
            <a:ext cx="5973970" cy="2343084"/>
          </a:xfrm>
          <a:prstGeom prst="rect">
            <a:avLst/>
          </a:prstGeom>
          <a:noFill/>
          <a:ln w="9525">
            <a:noFill/>
            <a:miter lim="800000"/>
            <a:headEnd/>
            <a:tailEnd/>
          </a:ln>
        </p:spPr>
      </p:pic>
      <p:sp>
        <p:nvSpPr>
          <p:cNvPr id="5"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48</a:t>
            </a:fld>
            <a:endParaRPr lang="en-US" sz="14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Shrinkage &amp; Temperature</a:t>
            </a:r>
          </a:p>
        </p:txBody>
      </p:sp>
      <p:sp>
        <p:nvSpPr>
          <p:cNvPr id="708611" name="Rectangle 3"/>
          <p:cNvSpPr>
            <a:spLocks noGrp="1" noChangeArrowheads="1"/>
          </p:cNvSpPr>
          <p:nvPr>
            <p:ph type="body" idx="1"/>
          </p:nvPr>
        </p:nvSpPr>
        <p:spPr>
          <a:xfrm>
            <a:off x="473075" y="1133475"/>
            <a:ext cx="8301038" cy="582591"/>
          </a:xfrm>
        </p:spPr>
        <p:txBody>
          <a:bodyPr/>
          <a:lstStyle/>
          <a:p>
            <a:pPr>
              <a:defRPr/>
            </a:pPr>
            <a:r>
              <a:rPr lang="en-US" dirty="0" smtClean="0"/>
              <a:t>4-Sided (Boxes)</a:t>
            </a:r>
          </a:p>
          <a:p>
            <a:pPr lvl="1">
              <a:defRPr/>
            </a:pPr>
            <a:r>
              <a:rPr lang="en-US" dirty="0" smtClean="0"/>
              <a:t>LRFD 5.10.8</a:t>
            </a:r>
          </a:p>
          <a:p>
            <a:pPr>
              <a:defRPr/>
            </a:pPr>
            <a:r>
              <a:rPr lang="en-US" dirty="0" smtClean="0"/>
              <a:t>3-Sided</a:t>
            </a:r>
          </a:p>
          <a:p>
            <a:pPr lvl="1">
              <a:defRPr/>
            </a:pPr>
            <a:r>
              <a:rPr lang="en-US" dirty="0" smtClean="0"/>
              <a:t>LRFD 12.14.5.8</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49</a:t>
            </a:fld>
            <a:endParaRPr lang="en-US" sz="14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50956AAB-322A-432A-BF0C-EC12999FA7AA}" type="slidenum">
              <a:rPr lang="en-US" smtClean="0"/>
              <a:pPr/>
              <a:t>5</a:t>
            </a:fld>
            <a:endParaRPr lang="en-US" sz="1400" smtClean="0"/>
          </a:p>
        </p:txBody>
      </p:sp>
      <p:sp>
        <p:nvSpPr>
          <p:cNvPr id="151554" name="Rectangle 2"/>
          <p:cNvSpPr>
            <a:spLocks noGrp="1" noChangeArrowheads="1"/>
          </p:cNvSpPr>
          <p:nvPr>
            <p:ph type="title"/>
          </p:nvPr>
        </p:nvSpPr>
        <p:spPr>
          <a:xfrm>
            <a:off x="427038" y="292100"/>
            <a:ext cx="8259762" cy="774700"/>
          </a:xfrm>
        </p:spPr>
        <p:txBody>
          <a:bodyPr/>
          <a:lstStyle/>
          <a:p>
            <a:pPr>
              <a:defRPr/>
            </a:pPr>
            <a:r>
              <a:rPr lang="en-US" dirty="0" smtClean="0"/>
              <a:t>Agenda</a:t>
            </a:r>
            <a:endParaRPr lang="en-US" sz="3600" dirty="0" smtClean="0"/>
          </a:p>
        </p:txBody>
      </p:sp>
      <p:sp>
        <p:nvSpPr>
          <p:cNvPr id="151556" name="Rectangle 4"/>
          <p:cNvSpPr>
            <a:spLocks noGrp="1" noChangeArrowheads="1"/>
          </p:cNvSpPr>
          <p:nvPr>
            <p:ph type="body" sz="half" idx="2"/>
          </p:nvPr>
        </p:nvSpPr>
        <p:spPr>
          <a:xfrm>
            <a:off x="539929" y="1221377"/>
            <a:ext cx="8046721" cy="4724400"/>
          </a:xfrm>
        </p:spPr>
        <p:txBody>
          <a:bodyPr/>
          <a:lstStyle/>
          <a:p>
            <a:pPr>
              <a:buFont typeface="Monotype Sorts" pitchFamily="2" charset="2"/>
              <a:buNone/>
              <a:defRPr/>
            </a:pPr>
            <a:r>
              <a:rPr lang="en-US" sz="3200" dirty="0" smtClean="0">
                <a:solidFill>
                  <a:srgbClr val="FFFF00"/>
                </a:solidFill>
              </a:rPr>
              <a:t>1. Overview of AASHTO LRFD</a:t>
            </a:r>
          </a:p>
          <a:p>
            <a:pPr>
              <a:buFont typeface="Monotype Sorts" pitchFamily="2" charset="2"/>
              <a:buNone/>
              <a:defRPr/>
            </a:pPr>
            <a:r>
              <a:rPr lang="en-US" sz="3200" dirty="0" smtClean="0">
                <a:solidFill>
                  <a:schemeClr val="tx2"/>
                </a:solidFill>
              </a:rPr>
              <a:t>2. Culvert Design by LRFD</a:t>
            </a:r>
          </a:p>
          <a:p>
            <a:pPr>
              <a:buNone/>
              <a:defRPr/>
            </a:pPr>
            <a:r>
              <a:rPr lang="en-US" sz="3200" dirty="0" smtClean="0">
                <a:solidFill>
                  <a:schemeClr val="tx2"/>
                </a:solidFill>
              </a:rPr>
              <a:t>3. ETCulvert Overview</a:t>
            </a:r>
          </a:p>
          <a:p>
            <a:pPr>
              <a:buFont typeface="Monotype Sorts" pitchFamily="2" charset="2"/>
              <a:buNone/>
              <a:defRPr/>
            </a:pPr>
            <a:r>
              <a:rPr lang="en-US" sz="3200" dirty="0" smtClean="0">
                <a:solidFill>
                  <a:schemeClr val="tx2"/>
                </a:solidFill>
              </a:rPr>
              <a:t>4. Interface Walk-thru</a:t>
            </a:r>
          </a:p>
          <a:p>
            <a:pPr>
              <a:buFont typeface="Monotype Sorts" pitchFamily="2" charset="2"/>
              <a:buNone/>
              <a:defRPr/>
            </a:pPr>
            <a:r>
              <a:rPr lang="en-US" sz="3200" dirty="0" smtClean="0">
                <a:solidFill>
                  <a:schemeClr val="tx2"/>
                </a:solidFill>
              </a:rPr>
              <a:t>5. Common Design Questions</a:t>
            </a:r>
          </a:p>
          <a:p>
            <a:pPr>
              <a:buFont typeface="Monotype Sorts" pitchFamily="2" charset="2"/>
              <a:buNone/>
              <a:defRPr/>
            </a:pPr>
            <a:r>
              <a:rPr lang="en-US" sz="3200" dirty="0" smtClean="0">
                <a:solidFill>
                  <a:schemeClr val="tx2"/>
                </a:solidFill>
              </a:rPr>
              <a:t>6. Advanced Topics</a:t>
            </a:r>
          </a:p>
          <a:p>
            <a:pPr>
              <a:buFont typeface="Monotype Sorts" pitchFamily="2" charset="2"/>
              <a:buNone/>
              <a:defRPr/>
            </a:pPr>
            <a:r>
              <a:rPr lang="en-US" sz="3200" dirty="0" smtClean="0">
                <a:solidFill>
                  <a:schemeClr val="tx2"/>
                </a:solidFill>
              </a:rPr>
              <a:t>7. Questions</a:t>
            </a:r>
          </a:p>
          <a:p>
            <a:pPr>
              <a:buFont typeface="Monotype Sorts" pitchFamily="2" charset="2"/>
              <a:buNone/>
              <a:defRPr/>
            </a:pPr>
            <a:endParaRPr lang="en-US" sz="3200" dirty="0" smtClean="0">
              <a:solidFill>
                <a:schemeClr val="tx2"/>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427038" y="292100"/>
            <a:ext cx="8301037" cy="769938"/>
          </a:xfrm>
        </p:spPr>
        <p:txBody>
          <a:bodyPr/>
          <a:lstStyle/>
          <a:p>
            <a:pPr>
              <a:defRPr/>
            </a:pPr>
            <a:r>
              <a:rPr lang="en-US" dirty="0" smtClean="0"/>
              <a:t>Deflections</a:t>
            </a:r>
          </a:p>
        </p:txBody>
      </p:sp>
      <p:sp>
        <p:nvSpPr>
          <p:cNvPr id="708611" name="Rectangle 3"/>
          <p:cNvSpPr>
            <a:spLocks noGrp="1" noChangeArrowheads="1"/>
          </p:cNvSpPr>
          <p:nvPr>
            <p:ph type="body" idx="1"/>
          </p:nvPr>
        </p:nvSpPr>
        <p:spPr>
          <a:xfrm>
            <a:off x="473075" y="1133475"/>
            <a:ext cx="8301038" cy="582591"/>
          </a:xfrm>
        </p:spPr>
        <p:txBody>
          <a:bodyPr/>
          <a:lstStyle/>
          <a:p>
            <a:pPr>
              <a:defRPr/>
            </a:pPr>
            <a:r>
              <a:rPr lang="en-US" dirty="0" smtClean="0"/>
              <a:t>Single-Cell, 3-Sided Frames</a:t>
            </a:r>
          </a:p>
          <a:p>
            <a:pPr>
              <a:defRPr/>
            </a:pPr>
            <a:r>
              <a:rPr lang="en-US" dirty="0" smtClean="0"/>
              <a:t>Top Slab</a:t>
            </a:r>
          </a:p>
          <a:p>
            <a:pPr>
              <a:defRPr/>
            </a:pPr>
            <a:r>
              <a:rPr lang="en-US" dirty="0" smtClean="0"/>
              <a:t>Limit:</a:t>
            </a:r>
          </a:p>
          <a:p>
            <a:pPr lvl="1">
              <a:defRPr/>
            </a:pPr>
            <a:r>
              <a:rPr lang="en-US" dirty="0" smtClean="0"/>
              <a:t>L/800</a:t>
            </a:r>
          </a:p>
          <a:p>
            <a:pPr lvl="1">
              <a:defRPr/>
            </a:pPr>
            <a:r>
              <a:rPr lang="en-US" dirty="0" smtClean="0"/>
              <a:t>L/1000</a:t>
            </a:r>
          </a:p>
          <a:p>
            <a:pPr lvl="1">
              <a:defRPr/>
            </a:pPr>
            <a:r>
              <a:rPr lang="en-US" dirty="0" smtClean="0"/>
              <a:t>Or user defined</a:t>
            </a:r>
          </a:p>
        </p:txBody>
      </p:sp>
      <p:sp>
        <p:nvSpPr>
          <p:cNvPr id="4"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50</a:t>
            </a:fld>
            <a:endParaRPr lang="en-US" sz="14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7038" y="292100"/>
            <a:ext cx="8301037" cy="700677"/>
          </a:xfrm>
        </p:spPr>
        <p:txBody>
          <a:bodyPr/>
          <a:lstStyle/>
          <a:p>
            <a:pPr>
              <a:defRPr/>
            </a:pPr>
            <a:r>
              <a:rPr lang="en-US" dirty="0" smtClean="0"/>
              <a:t>Load Rating Culverts</a:t>
            </a:r>
            <a:endParaRPr lang="en-US" dirty="0"/>
          </a:p>
        </p:txBody>
      </p:sp>
      <p:sp>
        <p:nvSpPr>
          <p:cNvPr id="21507" name="Slide Number Placeholder 3"/>
          <p:cNvSpPr>
            <a:spLocks noGrp="1"/>
          </p:cNvSpPr>
          <p:nvPr>
            <p:ph type="sldNum" sz="quarter" idx="12"/>
          </p:nvPr>
        </p:nvSpPr>
        <p:spPr>
          <a:noFill/>
        </p:spPr>
        <p:txBody>
          <a:bodyPr/>
          <a:lstStyle/>
          <a:p>
            <a:fld id="{129FB07A-188A-44DF-B3AB-5242F87BBCE9}" type="slidenum">
              <a:rPr lang="en-US" smtClean="0"/>
              <a:pPr/>
              <a:t>51</a:t>
            </a:fld>
            <a:endParaRPr lang="en-US" sz="1400" smtClean="0"/>
          </a:p>
        </p:txBody>
      </p:sp>
      <p:pic>
        <p:nvPicPr>
          <p:cNvPr id="21508" name="Picture 4"/>
          <p:cNvPicPr>
            <a:picLocks noChangeAspect="1" noChangeArrowheads="1"/>
          </p:cNvPicPr>
          <p:nvPr/>
        </p:nvPicPr>
        <p:blipFill>
          <a:blip r:embed="rId3" cstate="print"/>
          <a:srcRect/>
          <a:stretch>
            <a:fillRect/>
          </a:stretch>
        </p:blipFill>
        <p:spPr bwMode="auto">
          <a:xfrm>
            <a:off x="603069" y="1142999"/>
            <a:ext cx="3916680" cy="5085393"/>
          </a:xfrm>
          <a:prstGeom prst="rect">
            <a:avLst/>
          </a:prstGeom>
          <a:noFill/>
          <a:ln w="12699">
            <a:noFill/>
            <a:miter lim="800000"/>
            <a:headEnd type="none" w="sm" len="sm"/>
            <a:tailEnd type="none" w="sm" len="sm"/>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Load Rating of Buried Concrete Structures</a:t>
            </a:r>
            <a:endParaRPr lang="en-US" dirty="0"/>
          </a:p>
        </p:txBody>
      </p:sp>
      <p:sp>
        <p:nvSpPr>
          <p:cNvPr id="23555" name="Slide Number Placeholder 3"/>
          <p:cNvSpPr>
            <a:spLocks noGrp="1"/>
          </p:cNvSpPr>
          <p:nvPr>
            <p:ph type="sldNum" sz="quarter" idx="12"/>
          </p:nvPr>
        </p:nvSpPr>
        <p:spPr>
          <a:noFill/>
        </p:spPr>
        <p:txBody>
          <a:bodyPr/>
          <a:lstStyle/>
          <a:p>
            <a:fld id="{D26133CC-A13C-4A90-B43A-319028EC3533}" type="slidenum">
              <a:rPr lang="en-US" smtClean="0"/>
              <a:pPr/>
              <a:t>52</a:t>
            </a:fld>
            <a:endParaRPr lang="en-US" sz="1400" smtClean="0"/>
          </a:p>
        </p:txBody>
      </p:sp>
      <p:pic>
        <p:nvPicPr>
          <p:cNvPr id="23556" name="Picture 2"/>
          <p:cNvPicPr>
            <a:picLocks noChangeAspect="1" noChangeArrowheads="1"/>
          </p:cNvPicPr>
          <p:nvPr/>
        </p:nvPicPr>
        <p:blipFill>
          <a:blip r:embed="rId3" cstate="print"/>
          <a:srcRect/>
          <a:stretch>
            <a:fillRect/>
          </a:stretch>
        </p:blipFill>
        <p:spPr bwMode="auto">
          <a:xfrm>
            <a:off x="1371600" y="1752600"/>
            <a:ext cx="5343525" cy="4781550"/>
          </a:xfrm>
          <a:prstGeom prst="rect">
            <a:avLst/>
          </a:prstGeom>
          <a:noFill/>
          <a:ln w="12699">
            <a:noFill/>
            <a:miter lim="800000"/>
            <a:headEnd type="none" w="sm" len="sm"/>
            <a:tailEnd type="none" w="sm" len="sm"/>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Overview of Load Rating Process</a:t>
            </a:r>
            <a:endParaRPr lang="en-US" sz="4000" dirty="0"/>
          </a:p>
        </p:txBody>
      </p:sp>
      <p:sp>
        <p:nvSpPr>
          <p:cNvPr id="3" name="Content Placeholder 2"/>
          <p:cNvSpPr>
            <a:spLocks noGrp="1"/>
          </p:cNvSpPr>
          <p:nvPr>
            <p:ph idx="1"/>
          </p:nvPr>
        </p:nvSpPr>
        <p:spPr>
          <a:xfrm>
            <a:off x="473075" y="1143000"/>
            <a:ext cx="8301038" cy="4953000"/>
          </a:xfrm>
        </p:spPr>
        <p:txBody>
          <a:bodyPr/>
          <a:lstStyle/>
          <a:p>
            <a:pPr>
              <a:defRPr/>
            </a:pPr>
            <a:r>
              <a:rPr lang="en-US" dirty="0" smtClean="0"/>
              <a:t>LRFR Philosophy</a:t>
            </a:r>
          </a:p>
          <a:p>
            <a:pPr>
              <a:defRPr/>
            </a:pPr>
            <a:r>
              <a:rPr lang="en-US" dirty="0" smtClean="0"/>
              <a:t>Rating Levels</a:t>
            </a:r>
          </a:p>
          <a:p>
            <a:pPr lvl="1">
              <a:defRPr/>
            </a:pPr>
            <a:r>
              <a:rPr lang="en-US" dirty="0" smtClean="0"/>
              <a:t>Design load rating</a:t>
            </a:r>
          </a:p>
          <a:p>
            <a:pPr lvl="1">
              <a:defRPr/>
            </a:pPr>
            <a:r>
              <a:rPr lang="en-US" dirty="0" smtClean="0"/>
              <a:t>Legal load rating</a:t>
            </a:r>
          </a:p>
          <a:p>
            <a:pPr lvl="1">
              <a:defRPr/>
            </a:pPr>
            <a:r>
              <a:rPr lang="en-US" dirty="0" smtClean="0"/>
              <a:t>Permit load rating</a:t>
            </a:r>
          </a:p>
          <a:p>
            <a:pPr>
              <a:defRPr/>
            </a:pPr>
            <a:r>
              <a:rPr lang="en-US" dirty="0" smtClean="0"/>
              <a:t>Rating Levels for HL-93</a:t>
            </a:r>
          </a:p>
          <a:p>
            <a:pPr lvl="1">
              <a:defRPr/>
            </a:pPr>
            <a:r>
              <a:rPr lang="en-US" dirty="0" smtClean="0"/>
              <a:t>Inventory</a:t>
            </a:r>
          </a:p>
          <a:p>
            <a:pPr lvl="1">
              <a:defRPr/>
            </a:pPr>
            <a:r>
              <a:rPr lang="en-US" dirty="0" smtClean="0"/>
              <a:t>Operating</a:t>
            </a:r>
          </a:p>
          <a:p>
            <a:pPr>
              <a:defRPr/>
            </a:pPr>
            <a:r>
              <a:rPr lang="en-US" dirty="0" smtClean="0"/>
              <a:t>General Load Rating Equations</a:t>
            </a:r>
          </a:p>
        </p:txBody>
      </p:sp>
      <p:sp>
        <p:nvSpPr>
          <p:cNvPr id="9220" name="Slide Number Placeholder 3"/>
          <p:cNvSpPr>
            <a:spLocks noGrp="1"/>
          </p:cNvSpPr>
          <p:nvPr>
            <p:ph type="sldNum" sz="quarter" idx="12"/>
          </p:nvPr>
        </p:nvSpPr>
        <p:spPr>
          <a:noFill/>
        </p:spPr>
        <p:txBody>
          <a:bodyPr/>
          <a:lstStyle/>
          <a:p>
            <a:fld id="{8CB7B104-20DB-4D88-90E4-6632040A7E42}" type="slidenum">
              <a:rPr lang="en-US" smtClean="0"/>
              <a:pPr/>
              <a:t>53</a:t>
            </a:fld>
            <a:endParaRPr lang="en-US" sz="140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Rating Levels</a:t>
            </a:r>
            <a:endParaRPr lang="en-US" sz="4000" dirty="0"/>
          </a:p>
        </p:txBody>
      </p:sp>
      <p:sp>
        <p:nvSpPr>
          <p:cNvPr id="3" name="Content Placeholder 2"/>
          <p:cNvSpPr>
            <a:spLocks noGrp="1"/>
          </p:cNvSpPr>
          <p:nvPr>
            <p:ph idx="1"/>
          </p:nvPr>
        </p:nvSpPr>
        <p:spPr>
          <a:xfrm>
            <a:off x="473075" y="1143000"/>
            <a:ext cx="8301038" cy="4953000"/>
          </a:xfrm>
        </p:spPr>
        <p:txBody>
          <a:bodyPr/>
          <a:lstStyle/>
          <a:p>
            <a:pPr>
              <a:defRPr/>
            </a:pPr>
            <a:r>
              <a:rPr lang="en-US" dirty="0" smtClean="0"/>
              <a:t>Design load rating</a:t>
            </a:r>
          </a:p>
          <a:p>
            <a:pPr>
              <a:defRPr/>
            </a:pPr>
            <a:r>
              <a:rPr lang="en-US" dirty="0" smtClean="0"/>
              <a:t>Legal load rating</a:t>
            </a:r>
          </a:p>
          <a:p>
            <a:pPr>
              <a:defRPr/>
            </a:pPr>
            <a:r>
              <a:rPr lang="en-US" dirty="0" smtClean="0"/>
              <a:t>Permit load rating</a:t>
            </a:r>
          </a:p>
        </p:txBody>
      </p:sp>
      <p:sp>
        <p:nvSpPr>
          <p:cNvPr id="10244" name="Slide Number Placeholder 3"/>
          <p:cNvSpPr>
            <a:spLocks noGrp="1"/>
          </p:cNvSpPr>
          <p:nvPr>
            <p:ph type="sldNum" sz="quarter" idx="12"/>
          </p:nvPr>
        </p:nvSpPr>
        <p:spPr>
          <a:noFill/>
        </p:spPr>
        <p:txBody>
          <a:bodyPr/>
          <a:lstStyle/>
          <a:p>
            <a:fld id="{D179B4CC-60C8-4738-B321-3BADC697C171}" type="slidenum">
              <a:rPr lang="en-US" smtClean="0"/>
              <a:pPr/>
              <a:t>54</a:t>
            </a:fld>
            <a:endParaRPr lang="en-US" sz="140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Rating Levels for HL-93</a:t>
            </a:r>
            <a:endParaRPr lang="en-US" sz="4000" dirty="0"/>
          </a:p>
        </p:txBody>
      </p:sp>
      <p:sp>
        <p:nvSpPr>
          <p:cNvPr id="3" name="Content Placeholder 2"/>
          <p:cNvSpPr>
            <a:spLocks noGrp="1"/>
          </p:cNvSpPr>
          <p:nvPr>
            <p:ph idx="1"/>
          </p:nvPr>
        </p:nvSpPr>
        <p:spPr>
          <a:xfrm>
            <a:off x="473075" y="1143000"/>
            <a:ext cx="8301038" cy="4953000"/>
          </a:xfrm>
        </p:spPr>
        <p:txBody>
          <a:bodyPr/>
          <a:lstStyle/>
          <a:p>
            <a:pPr>
              <a:defRPr/>
            </a:pPr>
            <a:r>
              <a:rPr lang="en-US" dirty="0" smtClean="0"/>
              <a:t>Inventory</a:t>
            </a:r>
          </a:p>
          <a:p>
            <a:pPr lvl="1">
              <a:defRPr/>
            </a:pPr>
            <a:r>
              <a:rPr lang="en-US" dirty="0" smtClean="0">
                <a:latin typeface="Symbol" pitchFamily="18" charset="2"/>
              </a:rPr>
              <a:t>b</a:t>
            </a:r>
            <a:r>
              <a:rPr lang="en-US" dirty="0" smtClean="0"/>
              <a:t> = 3.5</a:t>
            </a:r>
          </a:p>
          <a:p>
            <a:pPr lvl="1">
              <a:defRPr/>
            </a:pPr>
            <a:r>
              <a:rPr lang="en-US" dirty="0" smtClean="0"/>
              <a:t>LL factor = 1.75</a:t>
            </a:r>
          </a:p>
          <a:p>
            <a:pPr>
              <a:defRPr/>
            </a:pPr>
            <a:r>
              <a:rPr lang="en-US" dirty="0" smtClean="0"/>
              <a:t>Operating</a:t>
            </a:r>
          </a:p>
          <a:p>
            <a:pPr lvl="1">
              <a:defRPr/>
            </a:pPr>
            <a:r>
              <a:rPr lang="en-US" dirty="0" smtClean="0">
                <a:latin typeface="Symbol" pitchFamily="18" charset="2"/>
              </a:rPr>
              <a:t>b</a:t>
            </a:r>
            <a:r>
              <a:rPr lang="en-US" dirty="0" smtClean="0"/>
              <a:t> = 2.5</a:t>
            </a:r>
          </a:p>
          <a:p>
            <a:pPr lvl="1">
              <a:defRPr/>
            </a:pPr>
            <a:r>
              <a:rPr lang="en-US" dirty="0" smtClean="0"/>
              <a:t>LL factor = 1.35</a:t>
            </a:r>
          </a:p>
        </p:txBody>
      </p:sp>
      <p:sp>
        <p:nvSpPr>
          <p:cNvPr id="11268" name="Slide Number Placeholder 3"/>
          <p:cNvSpPr>
            <a:spLocks noGrp="1"/>
          </p:cNvSpPr>
          <p:nvPr>
            <p:ph type="sldNum" sz="quarter" idx="12"/>
          </p:nvPr>
        </p:nvSpPr>
        <p:spPr>
          <a:noFill/>
        </p:spPr>
        <p:txBody>
          <a:bodyPr/>
          <a:lstStyle/>
          <a:p>
            <a:fld id="{EB42420F-B27E-4CC3-A2CB-B8B30BDD4D75}" type="slidenum">
              <a:rPr lang="en-US" smtClean="0"/>
              <a:pPr/>
              <a:t>55</a:t>
            </a:fld>
            <a:endParaRPr lang="en-US" sz="14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General Load Rating Equation</a:t>
            </a:r>
            <a:endParaRPr lang="en-US" dirty="0"/>
          </a:p>
        </p:txBody>
      </p:sp>
      <p:sp>
        <p:nvSpPr>
          <p:cNvPr id="24579" name="Slide Number Placeholder 3"/>
          <p:cNvSpPr>
            <a:spLocks noGrp="1"/>
          </p:cNvSpPr>
          <p:nvPr>
            <p:ph type="sldNum" sz="quarter" idx="12"/>
          </p:nvPr>
        </p:nvSpPr>
        <p:spPr>
          <a:noFill/>
        </p:spPr>
        <p:txBody>
          <a:bodyPr/>
          <a:lstStyle/>
          <a:p>
            <a:fld id="{AF285E2D-F527-4FF8-B094-C3D3F86ADEF0}" type="slidenum">
              <a:rPr lang="en-US" smtClean="0"/>
              <a:pPr/>
              <a:t>56</a:t>
            </a:fld>
            <a:endParaRPr lang="en-US" sz="1400" smtClean="0"/>
          </a:p>
        </p:txBody>
      </p:sp>
      <p:pic>
        <p:nvPicPr>
          <p:cNvPr id="24580" name="Picture 2"/>
          <p:cNvPicPr>
            <a:picLocks noChangeAspect="1" noChangeArrowheads="1"/>
          </p:cNvPicPr>
          <p:nvPr/>
        </p:nvPicPr>
        <p:blipFill>
          <a:blip r:embed="rId3" cstate="print"/>
          <a:srcRect/>
          <a:stretch>
            <a:fillRect/>
          </a:stretch>
        </p:blipFill>
        <p:spPr bwMode="auto">
          <a:xfrm>
            <a:off x="648788" y="1393372"/>
            <a:ext cx="8064849" cy="3335382"/>
          </a:xfrm>
          <a:prstGeom prst="rect">
            <a:avLst/>
          </a:prstGeom>
          <a:noFill/>
          <a:ln w="12699">
            <a:noFill/>
            <a:miter lim="800000"/>
            <a:headEnd type="none" w="sm" len="sm"/>
            <a:tailEnd type="none" w="sm" len="sm"/>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Limit States for Culvert Rating</a:t>
            </a:r>
            <a:endParaRPr lang="en-US" dirty="0"/>
          </a:p>
        </p:txBody>
      </p:sp>
      <p:sp>
        <p:nvSpPr>
          <p:cNvPr id="25603" name="Slide Number Placeholder 3"/>
          <p:cNvSpPr>
            <a:spLocks noGrp="1"/>
          </p:cNvSpPr>
          <p:nvPr>
            <p:ph type="sldNum" sz="quarter" idx="12"/>
          </p:nvPr>
        </p:nvSpPr>
        <p:spPr>
          <a:noFill/>
        </p:spPr>
        <p:txBody>
          <a:bodyPr/>
          <a:lstStyle/>
          <a:p>
            <a:fld id="{62386E73-23AE-4EC7-B7CC-34B6DBEAC403}" type="slidenum">
              <a:rPr lang="en-US" smtClean="0"/>
              <a:pPr/>
              <a:t>57</a:t>
            </a:fld>
            <a:endParaRPr lang="en-US" sz="1400" smtClean="0"/>
          </a:p>
        </p:txBody>
      </p:sp>
      <p:pic>
        <p:nvPicPr>
          <p:cNvPr id="25604" name="Picture 2"/>
          <p:cNvPicPr>
            <a:picLocks noChangeAspect="1" noChangeArrowheads="1"/>
          </p:cNvPicPr>
          <p:nvPr/>
        </p:nvPicPr>
        <p:blipFill>
          <a:blip r:embed="rId3" cstate="print"/>
          <a:srcRect/>
          <a:stretch>
            <a:fillRect/>
          </a:stretch>
        </p:blipFill>
        <p:spPr bwMode="auto">
          <a:xfrm>
            <a:off x="304800" y="1905000"/>
            <a:ext cx="8229600" cy="4397375"/>
          </a:xfrm>
          <a:prstGeom prst="rect">
            <a:avLst/>
          </a:prstGeom>
          <a:noFill/>
          <a:ln w="12699">
            <a:noFill/>
            <a:miter lim="800000"/>
            <a:headEnd type="none" w="sm" len="sm"/>
            <a:tailEnd type="none" w="sm" len="sm"/>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Load Rating Example in MBE</a:t>
            </a:r>
            <a:endParaRPr lang="en-US" dirty="0"/>
          </a:p>
        </p:txBody>
      </p:sp>
      <p:sp>
        <p:nvSpPr>
          <p:cNvPr id="27651" name="Slide Number Placeholder 3"/>
          <p:cNvSpPr>
            <a:spLocks noGrp="1"/>
          </p:cNvSpPr>
          <p:nvPr>
            <p:ph type="sldNum" sz="quarter" idx="12"/>
          </p:nvPr>
        </p:nvSpPr>
        <p:spPr>
          <a:noFill/>
        </p:spPr>
        <p:txBody>
          <a:bodyPr/>
          <a:lstStyle/>
          <a:p>
            <a:fld id="{1DC31862-C224-4CA1-A400-6D92464DE75E}" type="slidenum">
              <a:rPr lang="en-US" smtClean="0"/>
              <a:pPr/>
              <a:t>58</a:t>
            </a:fld>
            <a:endParaRPr lang="en-US" sz="1400" smtClean="0"/>
          </a:p>
        </p:txBody>
      </p:sp>
      <p:pic>
        <p:nvPicPr>
          <p:cNvPr id="27652" name="Picture 2"/>
          <p:cNvPicPr>
            <a:picLocks noChangeAspect="1" noChangeArrowheads="1"/>
          </p:cNvPicPr>
          <p:nvPr/>
        </p:nvPicPr>
        <p:blipFill>
          <a:blip r:embed="rId3" cstate="print"/>
          <a:srcRect/>
          <a:stretch>
            <a:fillRect/>
          </a:stretch>
        </p:blipFill>
        <p:spPr bwMode="auto">
          <a:xfrm>
            <a:off x="1752600" y="1524000"/>
            <a:ext cx="4764088" cy="5029200"/>
          </a:xfrm>
          <a:prstGeom prst="rect">
            <a:avLst/>
          </a:prstGeom>
          <a:noFill/>
          <a:ln w="12699">
            <a:noFill/>
            <a:miter lim="800000"/>
            <a:headEnd type="none" w="sm" len="sm"/>
            <a:tailEnd type="none" w="sm" len="sm"/>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11" y="2026770"/>
            <a:ext cx="5181922" cy="1184275"/>
          </a:xfrm>
        </p:spPr>
        <p:txBody>
          <a:bodyPr/>
          <a:lstStyle/>
          <a:p>
            <a:pPr algn="ctr"/>
            <a:r>
              <a:rPr lang="en-US" sz="6600" dirty="0" smtClean="0"/>
              <a:t>Questions?</a:t>
            </a:r>
            <a:endParaRPr lang="en-US" sz="6600" dirty="0"/>
          </a:p>
        </p:txBody>
      </p:sp>
      <p:sp>
        <p:nvSpPr>
          <p:cNvPr id="3"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59</a:t>
            </a:fld>
            <a:endParaRPr lang="en-US" sz="1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6147" name="Rectangle 102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6148" name="Rectangle 1028"/>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6149" name="Rectangle 1029"/>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6150" name="Rectangle 1030"/>
          <p:cNvSpPr>
            <a:spLocks noChangeArrowheads="1"/>
          </p:cNvSpPr>
          <p:nvPr/>
        </p:nvSpPr>
        <p:spPr bwMode="auto">
          <a:xfrm>
            <a:off x="381000" y="6172200"/>
            <a:ext cx="1905000" cy="457200"/>
          </a:xfrm>
          <a:prstGeom prst="rect">
            <a:avLst/>
          </a:prstGeom>
          <a:noFill/>
          <a:ln w="9525">
            <a:noFill/>
            <a:miter lim="800000"/>
            <a:headEnd/>
            <a:tailEnd/>
          </a:ln>
        </p:spPr>
        <p:txBody>
          <a:bodyPr wrap="none" anchor="ctr"/>
          <a:lstStyle/>
          <a:p>
            <a:endParaRPr lang="en-US"/>
          </a:p>
        </p:txBody>
      </p:sp>
      <p:sp>
        <p:nvSpPr>
          <p:cNvPr id="6151" name="Rectangle 1031"/>
          <p:cNvSpPr>
            <a:spLocks noChangeArrowheads="1"/>
          </p:cNvSpPr>
          <p:nvPr/>
        </p:nvSpPr>
        <p:spPr bwMode="auto">
          <a:xfrm>
            <a:off x="3124200" y="6172200"/>
            <a:ext cx="2895600" cy="457200"/>
          </a:xfrm>
          <a:prstGeom prst="rect">
            <a:avLst/>
          </a:prstGeom>
          <a:noFill/>
          <a:ln w="9525">
            <a:noFill/>
            <a:miter lim="800000"/>
            <a:headEnd/>
            <a:tailEnd/>
          </a:ln>
        </p:spPr>
        <p:txBody>
          <a:bodyPr wrap="none" anchor="ctr"/>
          <a:lstStyle/>
          <a:p>
            <a:endParaRPr lang="en-US"/>
          </a:p>
        </p:txBody>
      </p:sp>
      <p:sp>
        <p:nvSpPr>
          <p:cNvPr id="177160" name="Rectangle 1032"/>
          <p:cNvSpPr>
            <a:spLocks noGrp="1" noChangeArrowheads="1"/>
          </p:cNvSpPr>
          <p:nvPr>
            <p:ph type="title"/>
          </p:nvPr>
        </p:nvSpPr>
        <p:spPr>
          <a:xfrm>
            <a:off x="427038" y="292100"/>
            <a:ext cx="5208587" cy="1184275"/>
          </a:xfrm>
        </p:spPr>
        <p:txBody>
          <a:bodyPr anchor="b"/>
          <a:lstStyle/>
          <a:p>
            <a:pPr>
              <a:defRPr/>
            </a:pPr>
            <a:r>
              <a:rPr lang="en-US" smtClean="0"/>
              <a:t>Objective of LRFD</a:t>
            </a:r>
          </a:p>
        </p:txBody>
      </p:sp>
      <p:sp>
        <p:nvSpPr>
          <p:cNvPr id="177161" name="Rectangle 1033"/>
          <p:cNvSpPr>
            <a:spLocks noGrp="1" noChangeArrowheads="1"/>
          </p:cNvSpPr>
          <p:nvPr>
            <p:ph type="body" idx="1"/>
          </p:nvPr>
        </p:nvSpPr>
        <p:spPr>
          <a:xfrm>
            <a:off x="609600" y="1752600"/>
            <a:ext cx="7727950" cy="4114800"/>
          </a:xfrm>
        </p:spPr>
        <p:txBody>
          <a:bodyPr/>
          <a:lstStyle/>
          <a:p>
            <a:pPr>
              <a:lnSpc>
                <a:spcPct val="90000"/>
              </a:lnSpc>
              <a:buSzTx/>
              <a:buFontTx/>
              <a:buNone/>
              <a:defRPr/>
            </a:pPr>
            <a:r>
              <a:rPr lang="en-US" dirty="0" smtClean="0"/>
              <a:t>To provide a comprehensive and consistent </a:t>
            </a:r>
            <a:r>
              <a:rPr lang="en-US" dirty="0" smtClean="0">
                <a:solidFill>
                  <a:srgbClr val="FFFF00"/>
                </a:solidFill>
              </a:rPr>
              <a:t>L</a:t>
            </a:r>
            <a:r>
              <a:rPr lang="en-US" dirty="0" smtClean="0"/>
              <a:t>oad and </a:t>
            </a:r>
            <a:r>
              <a:rPr lang="en-US" dirty="0" smtClean="0">
                <a:solidFill>
                  <a:srgbClr val="FFFF00"/>
                </a:solidFill>
              </a:rPr>
              <a:t>R</a:t>
            </a:r>
            <a:r>
              <a:rPr lang="en-US" dirty="0" smtClean="0"/>
              <a:t>esistance </a:t>
            </a:r>
            <a:r>
              <a:rPr lang="en-US" dirty="0" smtClean="0">
                <a:solidFill>
                  <a:srgbClr val="FFFF00"/>
                </a:solidFill>
              </a:rPr>
              <a:t>F</a:t>
            </a:r>
            <a:r>
              <a:rPr lang="en-US" dirty="0" smtClean="0"/>
              <a:t>actor </a:t>
            </a:r>
            <a:r>
              <a:rPr lang="en-US" dirty="0" smtClean="0">
                <a:solidFill>
                  <a:srgbClr val="FFFF00"/>
                </a:solidFill>
              </a:rPr>
              <a:t>D</a:t>
            </a:r>
            <a:r>
              <a:rPr lang="en-US" dirty="0" smtClean="0"/>
              <a:t>esign Specification.</a:t>
            </a:r>
          </a:p>
          <a:p>
            <a:pPr>
              <a:lnSpc>
                <a:spcPct val="90000"/>
              </a:lnSpc>
              <a:buSzTx/>
              <a:buFontTx/>
              <a:buNone/>
              <a:defRPr/>
            </a:pPr>
            <a:endParaRPr lang="en-US" dirty="0" smtClean="0"/>
          </a:p>
          <a:p>
            <a:pPr>
              <a:lnSpc>
                <a:spcPct val="90000"/>
              </a:lnSpc>
              <a:buSzTx/>
              <a:buFontTx/>
              <a:buNone/>
              <a:defRPr/>
            </a:pPr>
            <a:r>
              <a:rPr lang="en-US" dirty="0" smtClean="0"/>
              <a:t>This code was calibrated to obtain uniform reliability (a measure of safety) at the </a:t>
            </a:r>
            <a:r>
              <a:rPr lang="en-US" u="sng" dirty="0" smtClean="0"/>
              <a:t>strength limit state</a:t>
            </a:r>
            <a:r>
              <a:rPr lang="en-US" dirty="0" smtClean="0"/>
              <a:t> for all materials</a:t>
            </a:r>
          </a:p>
        </p:txBody>
      </p:sp>
      <p:sp>
        <p:nvSpPr>
          <p:cNvPr id="11" name="Slide Number Placeholder 6"/>
          <p:cNvSpPr>
            <a:spLocks noGrp="1"/>
          </p:cNvSpPr>
          <p:nvPr>
            <p:ph type="sldNum" sz="quarter" idx="12"/>
          </p:nvPr>
        </p:nvSpPr>
        <p:spPr>
          <a:xfrm>
            <a:off x="6553200" y="6248400"/>
            <a:ext cx="1905000" cy="457200"/>
          </a:xfrm>
          <a:noFill/>
        </p:spPr>
        <p:txBody>
          <a:bodyPr/>
          <a:lstStyle/>
          <a:p>
            <a:fld id="{50956AAB-322A-432A-BF0C-EC12999FA7AA}" type="slidenum">
              <a:rPr lang="en-US" smtClean="0"/>
              <a:pPr/>
              <a:t>6</a:t>
            </a:fld>
            <a:endParaRPr lang="en-US" sz="1400" dirty="0" smtClean="0"/>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6"/>
          <p:cNvSpPr>
            <a:spLocks noGrp="1"/>
          </p:cNvSpPr>
          <p:nvPr>
            <p:ph type="sldNum" sz="quarter" idx="12"/>
          </p:nvPr>
        </p:nvSpPr>
        <p:spPr>
          <a:noFill/>
        </p:spPr>
        <p:txBody>
          <a:bodyPr/>
          <a:lstStyle/>
          <a:p>
            <a:fld id="{50956AAB-322A-432A-BF0C-EC12999FA7AA}" type="slidenum">
              <a:rPr lang="en-US" smtClean="0"/>
              <a:pPr/>
              <a:t>60</a:t>
            </a:fld>
            <a:endParaRPr lang="en-US" sz="1400" smtClean="0"/>
          </a:p>
        </p:txBody>
      </p:sp>
      <p:sp>
        <p:nvSpPr>
          <p:cNvPr id="151554" name="Rectangle 2"/>
          <p:cNvSpPr>
            <a:spLocks noGrp="1" noChangeArrowheads="1"/>
          </p:cNvSpPr>
          <p:nvPr>
            <p:ph type="title"/>
          </p:nvPr>
        </p:nvSpPr>
        <p:spPr>
          <a:xfrm>
            <a:off x="427038" y="292100"/>
            <a:ext cx="8259762" cy="774700"/>
          </a:xfrm>
        </p:spPr>
        <p:txBody>
          <a:bodyPr/>
          <a:lstStyle/>
          <a:p>
            <a:pPr>
              <a:defRPr/>
            </a:pPr>
            <a:r>
              <a:rPr lang="en-US" dirty="0" smtClean="0"/>
              <a:t>Agenda</a:t>
            </a:r>
            <a:endParaRPr lang="en-US" sz="3600" dirty="0" smtClean="0"/>
          </a:p>
        </p:txBody>
      </p:sp>
      <p:sp>
        <p:nvSpPr>
          <p:cNvPr id="151556" name="Rectangle 4"/>
          <p:cNvSpPr>
            <a:spLocks noGrp="1" noChangeArrowheads="1"/>
          </p:cNvSpPr>
          <p:nvPr>
            <p:ph type="body" sz="half" idx="2"/>
          </p:nvPr>
        </p:nvSpPr>
        <p:spPr>
          <a:xfrm>
            <a:off x="539929" y="1221377"/>
            <a:ext cx="8046721" cy="4724400"/>
          </a:xfrm>
        </p:spPr>
        <p:txBody>
          <a:bodyPr/>
          <a:lstStyle/>
          <a:p>
            <a:pPr>
              <a:buNone/>
              <a:defRPr/>
            </a:pPr>
            <a:r>
              <a:rPr lang="en-US" sz="3200" dirty="0" smtClean="0">
                <a:solidFill>
                  <a:schemeClr val="tx2"/>
                </a:solidFill>
              </a:rPr>
              <a:t>1. Overview of AASHTO LRFD</a:t>
            </a:r>
          </a:p>
          <a:p>
            <a:pPr>
              <a:buNone/>
              <a:defRPr/>
            </a:pPr>
            <a:r>
              <a:rPr lang="en-US" sz="3200" dirty="0" smtClean="0">
                <a:solidFill>
                  <a:schemeClr val="tx2"/>
                </a:solidFill>
              </a:rPr>
              <a:t>2. Culvert Design by LRFD</a:t>
            </a:r>
          </a:p>
          <a:p>
            <a:pPr>
              <a:buNone/>
              <a:defRPr/>
            </a:pPr>
            <a:r>
              <a:rPr lang="en-US" sz="3200" dirty="0" smtClean="0">
                <a:solidFill>
                  <a:srgbClr val="FFFF00"/>
                </a:solidFill>
              </a:rPr>
              <a:t>3. ETCulvert Overview</a:t>
            </a:r>
          </a:p>
          <a:p>
            <a:pPr>
              <a:buFont typeface="Monotype Sorts" pitchFamily="2" charset="2"/>
              <a:buNone/>
              <a:defRPr/>
            </a:pPr>
            <a:r>
              <a:rPr lang="en-US" sz="3200" dirty="0" smtClean="0">
                <a:solidFill>
                  <a:schemeClr val="tx2"/>
                </a:solidFill>
              </a:rPr>
              <a:t>4. Interface Walk-thru</a:t>
            </a:r>
          </a:p>
          <a:p>
            <a:pPr>
              <a:buFont typeface="Monotype Sorts" pitchFamily="2" charset="2"/>
              <a:buNone/>
              <a:defRPr/>
            </a:pPr>
            <a:r>
              <a:rPr lang="en-US" sz="3200" dirty="0" smtClean="0">
                <a:solidFill>
                  <a:schemeClr val="tx2"/>
                </a:solidFill>
              </a:rPr>
              <a:t>5. Common Design Questions</a:t>
            </a:r>
          </a:p>
          <a:p>
            <a:pPr>
              <a:buFont typeface="Monotype Sorts" pitchFamily="2" charset="2"/>
              <a:buNone/>
              <a:defRPr/>
            </a:pPr>
            <a:r>
              <a:rPr lang="en-US" sz="3200" dirty="0" smtClean="0">
                <a:solidFill>
                  <a:schemeClr val="tx2"/>
                </a:solidFill>
              </a:rPr>
              <a:t>6. Advanced Topics</a:t>
            </a:r>
          </a:p>
          <a:p>
            <a:pPr>
              <a:buFont typeface="Monotype Sorts" pitchFamily="2" charset="2"/>
              <a:buNone/>
              <a:defRPr/>
            </a:pPr>
            <a:r>
              <a:rPr lang="en-US" sz="3200" dirty="0" smtClean="0">
                <a:solidFill>
                  <a:schemeClr val="tx2"/>
                </a:solidFill>
              </a:rPr>
              <a:t>7. Questions</a:t>
            </a:r>
          </a:p>
          <a:p>
            <a:pPr>
              <a:buFont typeface="Monotype Sorts" pitchFamily="2" charset="2"/>
              <a:buNone/>
              <a:defRPr/>
            </a:pPr>
            <a:endParaRPr lang="en-US" sz="3200" dirty="0" smtClean="0">
              <a:solidFill>
                <a:schemeClr val="tx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88515" y="508000"/>
            <a:ext cx="7954027" cy="733946"/>
          </a:xfrm>
        </p:spPr>
        <p:txBody>
          <a:bodyPr lIns="90488" tIns="44450" rIns="90488" bIns="44450" anchor="ctr"/>
          <a:lstStyle/>
          <a:p>
            <a:pPr algn="ctr">
              <a:lnSpc>
                <a:spcPct val="120000"/>
              </a:lnSpc>
              <a:defRPr/>
            </a:pPr>
            <a:r>
              <a:rPr lang="en-US" sz="4800" dirty="0" smtClean="0">
                <a:cs typeface="Times New Roman" pitchFamily="18" charset="0"/>
              </a:rPr>
              <a:t>ETCulvert</a:t>
            </a:r>
            <a:endParaRPr lang="en-US" dirty="0" smtClean="0"/>
          </a:p>
        </p:txBody>
      </p:sp>
      <p:sp>
        <p:nvSpPr>
          <p:cNvPr id="5" name="Rectangle 5"/>
          <p:cNvSpPr>
            <a:spLocks noChangeArrowheads="1"/>
          </p:cNvSpPr>
          <p:nvPr/>
        </p:nvSpPr>
        <p:spPr bwMode="auto">
          <a:xfrm>
            <a:off x="885530" y="1398718"/>
            <a:ext cx="7503090" cy="838200"/>
          </a:xfrm>
          <a:prstGeom prst="rect">
            <a:avLst/>
          </a:prstGeom>
          <a:noFill/>
          <a:ln w="9525">
            <a:noFill/>
            <a:miter lim="800000"/>
            <a:headEnd/>
            <a:tailEnd/>
          </a:ln>
          <a:effectLst/>
        </p:spPr>
        <p:txBody>
          <a:bodyPr lIns="92075" tIns="46038" rIns="92075" bIns="46038"/>
          <a:lstStyle/>
          <a:p>
            <a:pPr marL="342900" indent="-342900" algn="ctr">
              <a:defRPr/>
            </a:pPr>
            <a:r>
              <a:rPr lang="en-US" sz="2800" b="1" kern="0" dirty="0" smtClean="0">
                <a:solidFill>
                  <a:schemeClr val="tx2"/>
                </a:solidFill>
                <a:effectLst>
                  <a:outerShdw blurRad="38100" dist="38100" dir="2700000" algn="tl">
                    <a:srgbClr val="000000"/>
                  </a:outerShdw>
                </a:effectLst>
                <a:latin typeface="+mj-lt"/>
                <a:ea typeface="+mj-ea"/>
                <a:cs typeface="+mj-cs"/>
              </a:rPr>
              <a:t>Concrete Culvert Design in Accordance with AASHTO LRFD Specifications</a:t>
            </a:r>
            <a:endParaRPr lang="en-US" sz="2800" b="1" kern="0" dirty="0">
              <a:solidFill>
                <a:schemeClr val="tx2"/>
              </a:solidFill>
              <a:effectLst>
                <a:outerShdw blurRad="38100" dist="38100" dir="2700000" algn="tl">
                  <a:srgbClr val="000000"/>
                </a:outerShdw>
              </a:effectLst>
              <a:latin typeface="+mj-lt"/>
              <a:ea typeface="+mj-ea"/>
              <a:cs typeface="+mj-cs"/>
            </a:endParaRPr>
          </a:p>
        </p:txBody>
      </p:sp>
      <p:pic>
        <p:nvPicPr>
          <p:cNvPr id="1026" name="Picture 2" descr="C:\Users\Roy Eriksson\Documents\Advertising\Brochures\ETCulvert\e70.jpg"/>
          <p:cNvPicPr>
            <a:picLocks noChangeAspect="1" noChangeArrowheads="1"/>
          </p:cNvPicPr>
          <p:nvPr/>
        </p:nvPicPr>
        <p:blipFill>
          <a:blip r:embed="rId3" cstate="print"/>
          <a:srcRect/>
          <a:stretch>
            <a:fillRect/>
          </a:stretch>
        </p:blipFill>
        <p:spPr bwMode="auto">
          <a:xfrm>
            <a:off x="2609504" y="2550701"/>
            <a:ext cx="4057650" cy="2438400"/>
          </a:xfrm>
          <a:prstGeom prst="rect">
            <a:avLst/>
          </a:prstGeom>
          <a:noFill/>
        </p:spPr>
      </p:pic>
      <p:sp>
        <p:nvSpPr>
          <p:cNvPr id="6"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61</a:t>
            </a:fld>
            <a:endParaRPr lang="en-US" sz="1400" dirty="0" smtClean="0"/>
          </a:p>
        </p:txBody>
      </p:sp>
    </p:spTree>
  </p:cSld>
  <p:clrMapOvr>
    <a:masterClrMapping/>
  </p:clrMapOvr>
  <p:transition advTm="40416"/>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ETCulvert Scope</a:t>
            </a:r>
            <a:endParaRPr lang="en-US" sz="4000" dirty="0"/>
          </a:p>
        </p:txBody>
      </p:sp>
      <p:sp>
        <p:nvSpPr>
          <p:cNvPr id="3" name="Content Placeholder 2"/>
          <p:cNvSpPr>
            <a:spLocks noGrp="1"/>
          </p:cNvSpPr>
          <p:nvPr>
            <p:ph idx="1"/>
          </p:nvPr>
        </p:nvSpPr>
        <p:spPr>
          <a:xfrm>
            <a:off x="473075" y="1143000"/>
            <a:ext cx="8301038" cy="4800600"/>
          </a:xfrm>
        </p:spPr>
        <p:txBody>
          <a:bodyPr/>
          <a:lstStyle/>
          <a:p>
            <a:pPr>
              <a:buFont typeface="Monotype Sorts" pitchFamily="2" charset="2"/>
              <a:buChar char="n"/>
              <a:defRPr/>
            </a:pPr>
            <a:r>
              <a:rPr lang="en-US" dirty="0" smtClean="0"/>
              <a:t>Handles both 3- and 4-sided culverts</a:t>
            </a:r>
          </a:p>
          <a:p>
            <a:pPr>
              <a:buFont typeface="Monotype Sorts" pitchFamily="2" charset="2"/>
              <a:buChar char="n"/>
              <a:defRPr/>
            </a:pPr>
            <a:r>
              <a:rPr lang="en-US" dirty="0" smtClean="0"/>
              <a:t>1 to 4 cells</a:t>
            </a:r>
          </a:p>
          <a:p>
            <a:pPr>
              <a:buFont typeface="Monotype Sorts" pitchFamily="2" charset="2"/>
              <a:buChar char="n"/>
              <a:defRPr/>
            </a:pPr>
            <a:r>
              <a:rPr lang="en-US" dirty="0" smtClean="0"/>
              <a:t>Includes both US Customary and Metric (SI) Units</a:t>
            </a:r>
          </a:p>
          <a:p>
            <a:pPr>
              <a:buFont typeface="Monotype Sorts" pitchFamily="2" charset="2"/>
              <a:buChar char="n"/>
              <a:defRPr/>
            </a:pPr>
            <a:r>
              <a:rPr lang="en-US" dirty="0" smtClean="0"/>
              <a:t>Supports:</a:t>
            </a:r>
          </a:p>
          <a:p>
            <a:pPr lvl="1">
              <a:buFont typeface="Wingdings" pitchFamily="2" charset="2"/>
              <a:buChar char="§"/>
              <a:defRPr/>
            </a:pPr>
            <a:r>
              <a:rPr lang="en-US" dirty="0" smtClean="0"/>
              <a:t>LRFD 5</a:t>
            </a:r>
            <a:r>
              <a:rPr lang="en-US" baseline="30000" dirty="0" smtClean="0"/>
              <a:t>th</a:t>
            </a:r>
            <a:r>
              <a:rPr lang="en-US" dirty="0" smtClean="0"/>
              <a:t> Edition</a:t>
            </a:r>
          </a:p>
          <a:p>
            <a:pPr lvl="1">
              <a:buFont typeface="Wingdings" pitchFamily="2" charset="2"/>
              <a:buChar char="§"/>
              <a:defRPr/>
            </a:pPr>
            <a:r>
              <a:rPr lang="en-US" dirty="0" smtClean="0"/>
              <a:t>STND 17</a:t>
            </a:r>
            <a:r>
              <a:rPr lang="en-US" baseline="30000" dirty="0" smtClean="0"/>
              <a:t>th</a:t>
            </a:r>
            <a:r>
              <a:rPr lang="en-US" dirty="0" smtClean="0"/>
              <a:t> Edition</a:t>
            </a:r>
          </a:p>
          <a:p>
            <a:pPr lvl="1">
              <a:buFont typeface="Wingdings" pitchFamily="2" charset="2"/>
              <a:buChar char="§"/>
              <a:defRPr/>
            </a:pPr>
            <a:r>
              <a:rPr lang="en-US" dirty="0" smtClean="0"/>
              <a:t>AREMA 2010 Edition</a:t>
            </a:r>
          </a:p>
          <a:p>
            <a:pPr>
              <a:buFont typeface="Monotype Sorts" pitchFamily="2" charset="2"/>
              <a:buChar char="n"/>
              <a:defRPr/>
            </a:pPr>
            <a:endParaRPr lang="en-US" dirty="0" smtClean="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7A9B2AD-35AF-4522-8DD3-FD7AFE34687A}" type="slidenum">
              <a:rPr lang="en-US" sz="1600" smtClean="0"/>
              <a:pPr/>
              <a:t>62</a:t>
            </a:fld>
            <a:endParaRPr lang="en-US" sz="1400" smtClean="0"/>
          </a:p>
        </p:txBody>
      </p:sp>
    </p:spTree>
    <p:extLst>
      <p:ext uri="{BB962C8B-B14F-4D97-AF65-F5344CB8AC3E}">
        <p14:creationId xmlns:p14="http://schemas.microsoft.com/office/powerpoint/2010/main" xmlns="" val="32948132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ETCulvert Scope</a:t>
            </a:r>
            <a:endParaRPr lang="en-US" sz="4000" dirty="0"/>
          </a:p>
        </p:txBody>
      </p:sp>
      <p:sp>
        <p:nvSpPr>
          <p:cNvPr id="3" name="Content Placeholder 2"/>
          <p:cNvSpPr>
            <a:spLocks noGrp="1"/>
          </p:cNvSpPr>
          <p:nvPr>
            <p:ph idx="1"/>
          </p:nvPr>
        </p:nvSpPr>
        <p:spPr>
          <a:xfrm>
            <a:off x="473075" y="1143000"/>
            <a:ext cx="8301038" cy="4800600"/>
          </a:xfrm>
        </p:spPr>
        <p:txBody>
          <a:bodyPr/>
          <a:lstStyle/>
          <a:p>
            <a:pPr>
              <a:buFont typeface="Monotype Sorts" pitchFamily="2" charset="2"/>
              <a:buChar char="n"/>
              <a:defRPr/>
            </a:pPr>
            <a:r>
              <a:rPr lang="en-US" dirty="0" smtClean="0"/>
              <a:t>Allows use of either rebar or mesh</a:t>
            </a:r>
          </a:p>
          <a:p>
            <a:pPr>
              <a:buFont typeface="Monotype Sorts" pitchFamily="2" charset="2"/>
              <a:buChar char="n"/>
              <a:defRPr/>
            </a:pPr>
            <a:r>
              <a:rPr lang="en-US" dirty="0" smtClean="0"/>
              <a:t>Optional shear steel</a:t>
            </a:r>
          </a:p>
          <a:p>
            <a:pPr>
              <a:buFont typeface="Monotype Sorts" pitchFamily="2" charset="2"/>
              <a:buChar char="n"/>
              <a:defRPr/>
            </a:pPr>
            <a:r>
              <a:rPr lang="en-US" dirty="0" smtClean="0"/>
              <a:t>User-definable truck library</a:t>
            </a:r>
          </a:p>
          <a:p>
            <a:pPr>
              <a:buFont typeface="Monotype Sorts" pitchFamily="2" charset="2"/>
              <a:buChar char="n"/>
              <a:defRPr/>
            </a:pPr>
            <a:r>
              <a:rPr lang="en-US" dirty="0" smtClean="0"/>
              <a:t>Automatic load ratings (LRFR or LFD)</a:t>
            </a:r>
          </a:p>
          <a:p>
            <a:pPr>
              <a:buFont typeface="Monotype Sorts" pitchFamily="2" charset="2"/>
              <a:buChar char="n"/>
              <a:defRPr/>
            </a:pPr>
            <a:r>
              <a:rPr lang="en-US" dirty="0" smtClean="0"/>
              <a:t>Integrated 3D analysis engine</a:t>
            </a:r>
          </a:p>
          <a:p>
            <a:pPr>
              <a:buFont typeface="Monotype Sorts" pitchFamily="2" charset="2"/>
              <a:buChar char="n"/>
              <a:defRPr/>
            </a:pPr>
            <a:endParaRPr lang="en-US" dirty="0" smtClean="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7A9B2AD-35AF-4522-8DD3-FD7AFE34687A}" type="slidenum">
              <a:rPr lang="en-US" sz="1600" smtClean="0"/>
              <a:pPr/>
              <a:t>63</a:t>
            </a:fld>
            <a:endParaRPr lang="en-US" sz="1400" smtClean="0"/>
          </a:p>
        </p:txBody>
      </p:sp>
    </p:spTree>
    <p:extLst>
      <p:ext uri="{BB962C8B-B14F-4D97-AF65-F5344CB8AC3E}">
        <p14:creationId xmlns:p14="http://schemas.microsoft.com/office/powerpoint/2010/main" xmlns="" val="381015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smtClean="0"/>
              <a:t>ETCulvert Scope</a:t>
            </a:r>
            <a:endParaRPr lang="en-US" sz="4000" dirty="0"/>
          </a:p>
        </p:txBody>
      </p:sp>
      <p:sp>
        <p:nvSpPr>
          <p:cNvPr id="3" name="Content Placeholder 2"/>
          <p:cNvSpPr>
            <a:spLocks noGrp="1"/>
          </p:cNvSpPr>
          <p:nvPr>
            <p:ph idx="1"/>
          </p:nvPr>
        </p:nvSpPr>
        <p:spPr>
          <a:xfrm>
            <a:off x="473075" y="1143000"/>
            <a:ext cx="8301038" cy="4800600"/>
          </a:xfrm>
        </p:spPr>
        <p:txBody>
          <a:bodyPr/>
          <a:lstStyle/>
          <a:p>
            <a:pPr>
              <a:buFont typeface="Monotype Sorts" pitchFamily="2" charset="2"/>
              <a:buChar char="n"/>
              <a:defRPr/>
            </a:pPr>
            <a:r>
              <a:rPr lang="en-US" dirty="0" smtClean="0"/>
              <a:t>On-line help</a:t>
            </a:r>
          </a:p>
          <a:p>
            <a:pPr>
              <a:buFont typeface="Monotype Sorts" pitchFamily="2" charset="2"/>
              <a:buChar char="n"/>
              <a:defRPr/>
            </a:pPr>
            <a:r>
              <a:rPr lang="en-US" dirty="0" smtClean="0"/>
              <a:t>Comprehensive user manual</a:t>
            </a:r>
          </a:p>
          <a:p>
            <a:pPr>
              <a:buFont typeface="Monotype Sorts" pitchFamily="2" charset="2"/>
              <a:buChar char="n"/>
              <a:defRPr/>
            </a:pPr>
            <a:r>
              <a:rPr lang="en-US" dirty="0" smtClean="0"/>
              <a:t>Long-hand solutions</a:t>
            </a:r>
          </a:p>
          <a:p>
            <a:pPr>
              <a:buFont typeface="Monotype Sorts" pitchFamily="2" charset="2"/>
              <a:buChar char="n"/>
              <a:defRPr/>
            </a:pPr>
            <a:r>
              <a:rPr lang="en-US" dirty="0" smtClean="0"/>
              <a:t>Detailed QC manual</a:t>
            </a:r>
          </a:p>
          <a:p>
            <a:pPr>
              <a:buFont typeface="Monotype Sorts" pitchFamily="2" charset="2"/>
              <a:buChar char="n"/>
              <a:defRPr/>
            </a:pPr>
            <a:endParaRPr lang="en-US" dirty="0" smtClean="0"/>
          </a:p>
          <a:p>
            <a:pPr>
              <a:buFont typeface="Monotype Sorts" pitchFamily="2" charset="2"/>
              <a:buChar char="n"/>
              <a:defRPr/>
            </a:pPr>
            <a:endParaRPr lang="en-US" dirty="0" smtClean="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7A9B2AD-35AF-4522-8DD3-FD7AFE34687A}" type="slidenum">
              <a:rPr lang="en-US" sz="1600" smtClean="0"/>
              <a:pPr/>
              <a:t>64</a:t>
            </a:fld>
            <a:endParaRPr lang="en-US" sz="1400" smtClean="0"/>
          </a:p>
        </p:txBody>
      </p:sp>
    </p:spTree>
    <p:extLst>
      <p:ext uri="{BB962C8B-B14F-4D97-AF65-F5344CB8AC3E}">
        <p14:creationId xmlns:p14="http://schemas.microsoft.com/office/powerpoint/2010/main" xmlns="" val="19900937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err="1" smtClean="0"/>
              <a:t>ETCulvert</a:t>
            </a:r>
            <a:r>
              <a:rPr lang="en-US" sz="4000" dirty="0" smtClean="0"/>
              <a:t> Architecture</a:t>
            </a:r>
            <a:endParaRPr lang="en-US" sz="4000" dirty="0"/>
          </a:p>
        </p:txBody>
      </p:sp>
      <p:sp>
        <p:nvSpPr>
          <p:cNvPr id="3" name="Content Placeholder 2"/>
          <p:cNvSpPr>
            <a:spLocks noGrp="1"/>
          </p:cNvSpPr>
          <p:nvPr>
            <p:ph idx="1"/>
          </p:nvPr>
        </p:nvSpPr>
        <p:spPr>
          <a:xfrm>
            <a:off x="473075" y="1143000"/>
            <a:ext cx="8301038" cy="4953000"/>
          </a:xfrm>
        </p:spPr>
        <p:txBody>
          <a:bodyPr/>
          <a:lstStyle/>
          <a:p>
            <a:pPr>
              <a:buFont typeface="Monotype Sorts" pitchFamily="2" charset="2"/>
              <a:buChar char="n"/>
              <a:defRPr/>
            </a:pPr>
            <a:r>
              <a:rPr lang="en-US" dirty="0" smtClean="0"/>
              <a:t>Comprehensive Menus</a:t>
            </a:r>
          </a:p>
          <a:p>
            <a:pPr>
              <a:buFont typeface="Monotype Sorts" pitchFamily="2" charset="2"/>
              <a:buChar char="n"/>
              <a:defRPr/>
            </a:pPr>
            <a:r>
              <a:rPr lang="en-US" dirty="0" smtClean="0"/>
              <a:t>Windows standard toolbar</a:t>
            </a:r>
          </a:p>
          <a:p>
            <a:pPr>
              <a:buFont typeface="Monotype Sorts" pitchFamily="2" charset="2"/>
              <a:buChar char="n"/>
              <a:defRPr/>
            </a:pPr>
            <a:r>
              <a:rPr lang="en-US" dirty="0" smtClean="0"/>
              <a:t>Four output views</a:t>
            </a:r>
          </a:p>
          <a:p>
            <a:pPr>
              <a:buFont typeface="Monotype Sorts" pitchFamily="2" charset="2"/>
              <a:buChar char="n"/>
              <a:defRPr/>
            </a:pPr>
            <a:r>
              <a:rPr lang="en-US" dirty="0" smtClean="0"/>
              <a:t>All written in C#</a:t>
            </a:r>
          </a:p>
          <a:p>
            <a:pPr>
              <a:buFont typeface="Monotype Sorts" pitchFamily="2" charset="2"/>
              <a:buChar char="n"/>
              <a:defRPr/>
            </a:pPr>
            <a:r>
              <a:rPr lang="en-US" dirty="0" smtClean="0"/>
              <a:t>.NET Framework</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7A9B2AD-35AF-4522-8DD3-FD7AFE34687A}" type="slidenum">
              <a:rPr lang="en-US" sz="1600" smtClean="0"/>
              <a:pPr/>
              <a:t>65</a:t>
            </a:fld>
            <a:endParaRPr lang="en-US" sz="1400" smtClean="0"/>
          </a:p>
        </p:txBody>
      </p:sp>
    </p:spTree>
    <p:extLst>
      <p:ext uri="{BB962C8B-B14F-4D97-AF65-F5344CB8AC3E}">
        <p14:creationId xmlns:p14="http://schemas.microsoft.com/office/powerpoint/2010/main" xmlns="" val="12614248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Comprehensive Menus</a:t>
            </a:r>
            <a:endParaRPr lang="en-US" sz="4000" dirty="0"/>
          </a:p>
        </p:txBody>
      </p:sp>
      <p:sp>
        <p:nvSpPr>
          <p:cNvPr id="3" name="Content Placeholder 2"/>
          <p:cNvSpPr>
            <a:spLocks noGrp="1"/>
          </p:cNvSpPr>
          <p:nvPr>
            <p:ph idx="1"/>
          </p:nvPr>
        </p:nvSpPr>
        <p:spPr>
          <a:xfrm>
            <a:off x="457200" y="914400"/>
            <a:ext cx="8301038" cy="2362200"/>
          </a:xfrm>
        </p:spPr>
        <p:txBody>
          <a:bodyPr/>
          <a:lstStyle/>
          <a:p>
            <a:pPr>
              <a:buFont typeface="Monotype Sorts" pitchFamily="2" charset="2"/>
              <a:buChar char="n"/>
              <a:defRPr/>
            </a:pPr>
            <a:r>
              <a:rPr lang="en-US" dirty="0" smtClean="0"/>
              <a:t>Standard Windows menus</a:t>
            </a:r>
          </a:p>
          <a:p>
            <a:pPr>
              <a:buFont typeface="Monotype Sorts" pitchFamily="2" charset="2"/>
              <a:buChar char="n"/>
              <a:defRPr/>
            </a:pPr>
            <a:r>
              <a:rPr lang="en-US" dirty="0" smtClean="0"/>
              <a:t>All program options available through menus</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7A9B2AD-35AF-4522-8DD3-FD7AFE34687A}" type="slidenum">
              <a:rPr lang="en-US" sz="1600" smtClean="0"/>
              <a:pPr/>
              <a:t>66</a:t>
            </a:fld>
            <a:endParaRPr lang="en-US" sz="140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2209800"/>
            <a:ext cx="6172200" cy="4012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17530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Windows Standard Toolbar</a:t>
            </a:r>
            <a:endParaRPr lang="en-US" sz="4000" dirty="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7A9B2AD-35AF-4522-8DD3-FD7AFE34687A}" type="slidenum">
              <a:rPr lang="en-US" sz="1600" smtClean="0"/>
              <a:pPr/>
              <a:t>67</a:t>
            </a:fld>
            <a:endParaRPr lang="en-US" sz="1400" smtClean="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219200"/>
            <a:ext cx="7427913" cy="482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762000" y="1676400"/>
            <a:ext cx="3581400" cy="381000"/>
          </a:xfrm>
          <a:prstGeom prst="rect">
            <a:avLst/>
          </a:prstGeom>
          <a:noFill/>
          <a:ln w="12699"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21296157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Main View</a:t>
            </a:r>
            <a:endParaRPr lang="en-US" sz="4000" dirty="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7A9B2AD-35AF-4522-8DD3-FD7AFE34687A}" type="slidenum">
              <a:rPr lang="en-US" sz="1600" smtClean="0"/>
              <a:pPr/>
              <a:t>68</a:t>
            </a:fld>
            <a:endParaRPr lang="en-US" sz="140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1" y="914400"/>
            <a:ext cx="6248400" cy="5676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509160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Text Report</a:t>
            </a:r>
            <a:endParaRPr lang="en-US" sz="4000" dirty="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7A9B2AD-35AF-4522-8DD3-FD7AFE34687A}" type="slidenum">
              <a:rPr lang="en-US" sz="1600" smtClean="0"/>
              <a:pPr/>
              <a:t>69</a:t>
            </a:fld>
            <a:endParaRPr lang="en-US" sz="140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990601"/>
            <a:ext cx="6290287"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96522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762000"/>
            <a:ext cx="7772400" cy="838200"/>
          </a:xfrm>
        </p:spPr>
        <p:txBody>
          <a:bodyPr/>
          <a:lstStyle/>
          <a:p>
            <a:pPr algn="ctr">
              <a:defRPr/>
            </a:pPr>
            <a:r>
              <a:rPr lang="en-US" smtClean="0"/>
              <a:t>Limit State</a:t>
            </a:r>
          </a:p>
        </p:txBody>
      </p:sp>
      <p:sp>
        <p:nvSpPr>
          <p:cNvPr id="18435" name="Rectangle 3"/>
          <p:cNvSpPr>
            <a:spLocks noGrp="1" noChangeArrowheads="1"/>
          </p:cNvSpPr>
          <p:nvPr>
            <p:ph type="subTitle" idx="1"/>
          </p:nvPr>
        </p:nvSpPr>
        <p:spPr>
          <a:xfrm>
            <a:off x="838200" y="2133600"/>
            <a:ext cx="7467600" cy="2133600"/>
          </a:xfrm>
        </p:spPr>
        <p:txBody>
          <a:bodyPr/>
          <a:lstStyle/>
          <a:p>
            <a:pPr marL="4763" indent="-4763">
              <a:defRPr/>
            </a:pPr>
            <a:r>
              <a:rPr lang="en-US" smtClean="0"/>
              <a:t>“A condition beyond which the bridge or component of the bridge fails to satisfy the provisions for which it was designed.”</a:t>
            </a:r>
          </a:p>
        </p:txBody>
      </p:sp>
      <p:sp>
        <p:nvSpPr>
          <p:cNvPr id="4" name="Slide Number Placeholder 6"/>
          <p:cNvSpPr>
            <a:spLocks noGrp="1"/>
          </p:cNvSpPr>
          <p:nvPr>
            <p:ph type="sldNum" sz="quarter" idx="12"/>
          </p:nvPr>
        </p:nvSpPr>
        <p:spPr>
          <a:xfrm>
            <a:off x="6553200" y="6248400"/>
            <a:ext cx="1905000" cy="457200"/>
          </a:xfrm>
          <a:noFill/>
        </p:spPr>
        <p:txBody>
          <a:bodyPr/>
          <a:lstStyle/>
          <a:p>
            <a:fld id="{50956AAB-322A-432A-BF0C-EC12999FA7AA}" type="slidenum">
              <a:rPr lang="en-US" smtClean="0"/>
              <a:pPr/>
              <a:t>7</a:t>
            </a:fld>
            <a:endParaRPr lang="en-US" sz="1400" dirty="0" smtClean="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Results Graphs</a:t>
            </a:r>
            <a:endParaRPr lang="en-US" sz="4000" dirty="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7A9B2AD-35AF-4522-8DD3-FD7AFE34687A}" type="slidenum">
              <a:rPr lang="en-US" sz="1600" smtClean="0"/>
              <a:pPr/>
              <a:t>70</a:t>
            </a:fld>
            <a:endParaRPr lang="en-US" sz="140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935264"/>
            <a:ext cx="6248400" cy="5676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47740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3D Rendering</a:t>
            </a:r>
            <a:endParaRPr lang="en-US" sz="4000" dirty="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7A9B2AD-35AF-4522-8DD3-FD7AFE34687A}" type="slidenum">
              <a:rPr lang="en-US" sz="1600" smtClean="0"/>
              <a:pPr/>
              <a:t>71</a:t>
            </a:fld>
            <a:endParaRPr lang="en-US" sz="140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7740" y="990600"/>
            <a:ext cx="7003408"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07715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Overview of the Design Process</a:t>
            </a:r>
            <a:endParaRPr lang="en-US" sz="4000" dirty="0"/>
          </a:p>
        </p:txBody>
      </p:sp>
      <p:sp>
        <p:nvSpPr>
          <p:cNvPr id="3" name="Content Placeholder 2"/>
          <p:cNvSpPr>
            <a:spLocks noGrp="1"/>
          </p:cNvSpPr>
          <p:nvPr>
            <p:ph idx="1"/>
          </p:nvPr>
        </p:nvSpPr>
        <p:spPr>
          <a:xfrm>
            <a:off x="473075" y="1143000"/>
            <a:ext cx="8301038" cy="4953000"/>
          </a:xfrm>
        </p:spPr>
        <p:txBody>
          <a:bodyPr/>
          <a:lstStyle/>
          <a:p>
            <a:pPr>
              <a:buFont typeface="Monotype Sorts" pitchFamily="2" charset="2"/>
              <a:buChar char="n"/>
              <a:defRPr/>
            </a:pPr>
            <a:r>
              <a:rPr lang="en-US" dirty="0" smtClean="0"/>
              <a:t>ETCulvert has 2 Modes of Operation</a:t>
            </a:r>
          </a:p>
          <a:p>
            <a:pPr lvl="1">
              <a:buFont typeface="Wingdings" pitchFamily="2" charset="2"/>
              <a:buChar char="§"/>
              <a:defRPr/>
            </a:pPr>
            <a:r>
              <a:rPr lang="en-US" dirty="0" smtClean="0"/>
              <a:t>Design Mode</a:t>
            </a:r>
          </a:p>
          <a:p>
            <a:pPr lvl="2">
              <a:buFont typeface="Wingdings" pitchFamily="2" charset="2"/>
              <a:buChar char="§"/>
              <a:defRPr/>
            </a:pPr>
            <a:r>
              <a:rPr lang="en-US" dirty="0" smtClean="0"/>
              <a:t>Fully automatic parametric mode</a:t>
            </a:r>
          </a:p>
          <a:p>
            <a:pPr lvl="2">
              <a:buFont typeface="Wingdings" pitchFamily="2" charset="2"/>
              <a:buChar char="§"/>
              <a:defRPr/>
            </a:pPr>
            <a:r>
              <a:rPr lang="en-US" dirty="0" smtClean="0"/>
              <a:t>Member thicknesses calculated or fixed</a:t>
            </a:r>
          </a:p>
          <a:p>
            <a:pPr lvl="2">
              <a:buFont typeface="Wingdings" pitchFamily="2" charset="2"/>
              <a:buChar char="§"/>
              <a:defRPr/>
            </a:pPr>
            <a:r>
              <a:rPr lang="en-US" dirty="0" smtClean="0"/>
              <a:t>Generates size and spacing of reinforcement</a:t>
            </a:r>
          </a:p>
          <a:p>
            <a:pPr lvl="1">
              <a:buFont typeface="Wingdings" pitchFamily="2" charset="2"/>
              <a:buChar char="§"/>
              <a:defRPr/>
            </a:pPr>
            <a:r>
              <a:rPr lang="en-US" dirty="0" smtClean="0"/>
              <a:t>Analysis Mode</a:t>
            </a:r>
          </a:p>
          <a:p>
            <a:pPr lvl="2">
              <a:buFont typeface="Wingdings" pitchFamily="2" charset="2"/>
              <a:buChar char="§"/>
              <a:defRPr/>
            </a:pPr>
            <a:r>
              <a:rPr lang="en-US" dirty="0" smtClean="0"/>
              <a:t>All dimensions are under the control of the user</a:t>
            </a:r>
          </a:p>
          <a:p>
            <a:pPr lvl="2">
              <a:buFont typeface="Wingdings" pitchFamily="2" charset="2"/>
              <a:buChar char="§"/>
              <a:defRPr/>
            </a:pPr>
            <a:r>
              <a:rPr lang="en-US" dirty="0" smtClean="0"/>
              <a:t>All reinforcement is modifiable</a:t>
            </a:r>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B7A9B2AD-35AF-4522-8DD3-FD7AFE34687A}" type="slidenum">
              <a:rPr lang="en-US" sz="1600" smtClean="0"/>
              <a:pPr/>
              <a:t>72</a:t>
            </a:fld>
            <a:endParaRPr lang="en-US" sz="1400" smtClean="0"/>
          </a:p>
        </p:txBody>
      </p:sp>
    </p:spTree>
    <p:extLst>
      <p:ext uri="{BB962C8B-B14F-4D97-AF65-F5344CB8AC3E}">
        <p14:creationId xmlns:p14="http://schemas.microsoft.com/office/powerpoint/2010/main" xmlns="" val="38963625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Design Mode</a:t>
            </a:r>
            <a:endParaRPr lang="en-US" sz="4000" dirty="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FD3E10D5-3806-4B07-AC78-CFBC3FD6D3C5}" type="slidenum">
              <a:rPr lang="en-US" sz="1600" smtClean="0"/>
              <a:pPr/>
              <a:t>73</a:t>
            </a:fld>
            <a:endParaRPr lang="en-US" sz="1400" smtClean="0"/>
          </a:p>
        </p:txBody>
      </p:sp>
      <p:sp>
        <p:nvSpPr>
          <p:cNvPr id="7" name="Content Placeholder 2"/>
          <p:cNvSpPr txBox="1">
            <a:spLocks/>
          </p:cNvSpPr>
          <p:nvPr/>
        </p:nvSpPr>
        <p:spPr bwMode="auto">
          <a:xfrm>
            <a:off x="473075" y="1143000"/>
            <a:ext cx="8301038" cy="4724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a:buChar char="n"/>
              <a:defRPr sz="3200" b="1" i="1">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0"/>
              </a:spcBef>
              <a:spcAft>
                <a:spcPct val="0"/>
              </a:spcAft>
              <a:buClr>
                <a:schemeClr val="accent1"/>
              </a:buClr>
              <a:buSzPct val="120000"/>
              <a:buChar char="-"/>
              <a:defRPr sz="2800" b="1" i="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0"/>
              </a:spcBef>
              <a:spcAft>
                <a:spcPct val="0"/>
              </a:spcAft>
              <a:buSzPct val="100000"/>
              <a:buChar char="•"/>
              <a:defRPr sz="2400" b="1" i="1">
                <a:solidFill>
                  <a:srgbClr val="A9A9A9"/>
                </a:solidFill>
                <a:effectLst>
                  <a:outerShdw blurRad="38100" dist="38100" dir="2700000" algn="tl">
                    <a:srgbClr val="000000"/>
                  </a:outerShdw>
                </a:effectLst>
                <a:latin typeface="+mn-lt"/>
              </a:defRPr>
            </a:lvl3pPr>
            <a:lvl4pPr marL="1600200" indent="-228600" algn="l" rtl="0" eaLnBrk="0" fontAlgn="base" hangingPunct="0">
              <a:spcBef>
                <a:spcPct val="0"/>
              </a:spcBef>
              <a:spcAft>
                <a:spcPct val="0"/>
              </a:spcAft>
              <a:buSzPct val="120000"/>
              <a:buChar char="-"/>
              <a:defRPr sz="2000" b="1" i="1">
                <a:solidFill>
                  <a:srgbClr val="A9A9A9"/>
                </a:solidFill>
                <a:effectLst>
                  <a:outerShdw blurRad="38100" dist="38100" dir="2700000" algn="tl">
                    <a:srgbClr val="000000"/>
                  </a:outerShdw>
                </a:effectLst>
                <a:latin typeface="+mn-lt"/>
              </a:defRPr>
            </a:lvl4pPr>
            <a:lvl5pPr marL="20574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5pPr>
            <a:lvl6pPr marL="25146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6pPr>
            <a:lvl7pPr marL="29718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7pPr>
            <a:lvl8pPr marL="34290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8pPr>
            <a:lvl9pPr marL="38862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9pPr>
          </a:lstStyle>
          <a:p>
            <a:pPr>
              <a:buFont typeface="Monotype Sorts" pitchFamily="2" charset="2"/>
              <a:buChar char="n"/>
              <a:defRPr/>
            </a:pPr>
            <a:r>
              <a:rPr lang="en-US" dirty="0" smtClean="0"/>
              <a:t>Automatically size members</a:t>
            </a:r>
          </a:p>
          <a:p>
            <a:pPr>
              <a:buFont typeface="Monotype Sorts" pitchFamily="2" charset="2"/>
              <a:buChar char="n"/>
              <a:defRPr/>
            </a:pPr>
            <a:r>
              <a:rPr lang="en-US" dirty="0" smtClean="0"/>
              <a:t>Automatically select reinforcement</a:t>
            </a:r>
          </a:p>
        </p:txBody>
      </p:sp>
      <p:grpSp>
        <p:nvGrpSpPr>
          <p:cNvPr id="4" name="Group 3"/>
          <p:cNvGrpSpPr/>
          <p:nvPr/>
        </p:nvGrpSpPr>
        <p:grpSpPr>
          <a:xfrm>
            <a:off x="2286000" y="2870835"/>
            <a:ext cx="3895725" cy="3019425"/>
            <a:chOff x="2286000" y="2870835"/>
            <a:chExt cx="3895725" cy="3019425"/>
          </a:xfrm>
        </p:grpSpPr>
        <p:pic>
          <p:nvPicPr>
            <p:cNvPr id="10248"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2870835"/>
              <a:ext cx="3895725" cy="301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bwMode="auto">
            <a:xfrm>
              <a:off x="4343400" y="3429000"/>
              <a:ext cx="1066800" cy="228600"/>
            </a:xfrm>
            <a:prstGeom prst="rect">
              <a:avLst/>
            </a:prstGeom>
            <a:noFill/>
            <a:ln w="12699"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Analysis Mode</a:t>
            </a:r>
            <a:endParaRPr lang="en-US" sz="4000" dirty="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FD3E10D5-3806-4B07-AC78-CFBC3FD6D3C5}" type="slidenum">
              <a:rPr lang="en-US" sz="1600" smtClean="0"/>
              <a:pPr/>
              <a:t>74</a:t>
            </a:fld>
            <a:endParaRPr lang="en-US" sz="1400" smtClean="0"/>
          </a:p>
        </p:txBody>
      </p:sp>
      <p:sp>
        <p:nvSpPr>
          <p:cNvPr id="5" name="Content Placeholder 2"/>
          <p:cNvSpPr txBox="1">
            <a:spLocks/>
          </p:cNvSpPr>
          <p:nvPr/>
        </p:nvSpPr>
        <p:spPr bwMode="auto">
          <a:xfrm>
            <a:off x="473075" y="1143000"/>
            <a:ext cx="8301038" cy="4495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a:buChar char="n"/>
              <a:defRPr sz="3200" b="1" i="1">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0"/>
              </a:spcBef>
              <a:spcAft>
                <a:spcPct val="0"/>
              </a:spcAft>
              <a:buClr>
                <a:schemeClr val="accent1"/>
              </a:buClr>
              <a:buSzPct val="120000"/>
              <a:buChar char="-"/>
              <a:defRPr sz="2800" b="1" i="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0"/>
              </a:spcBef>
              <a:spcAft>
                <a:spcPct val="0"/>
              </a:spcAft>
              <a:buSzPct val="100000"/>
              <a:buChar char="•"/>
              <a:defRPr sz="2400" b="1" i="1">
                <a:solidFill>
                  <a:srgbClr val="A9A9A9"/>
                </a:solidFill>
                <a:effectLst>
                  <a:outerShdw blurRad="38100" dist="38100" dir="2700000" algn="tl">
                    <a:srgbClr val="000000"/>
                  </a:outerShdw>
                </a:effectLst>
                <a:latin typeface="+mn-lt"/>
              </a:defRPr>
            </a:lvl3pPr>
            <a:lvl4pPr marL="1600200" indent="-228600" algn="l" rtl="0" eaLnBrk="0" fontAlgn="base" hangingPunct="0">
              <a:spcBef>
                <a:spcPct val="0"/>
              </a:spcBef>
              <a:spcAft>
                <a:spcPct val="0"/>
              </a:spcAft>
              <a:buSzPct val="120000"/>
              <a:buChar char="-"/>
              <a:defRPr sz="2000" b="1" i="1">
                <a:solidFill>
                  <a:srgbClr val="A9A9A9"/>
                </a:solidFill>
                <a:effectLst>
                  <a:outerShdw blurRad="38100" dist="38100" dir="2700000" algn="tl">
                    <a:srgbClr val="000000"/>
                  </a:outerShdw>
                </a:effectLst>
                <a:latin typeface="+mn-lt"/>
              </a:defRPr>
            </a:lvl4pPr>
            <a:lvl5pPr marL="20574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5pPr>
            <a:lvl6pPr marL="25146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6pPr>
            <a:lvl7pPr marL="29718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7pPr>
            <a:lvl8pPr marL="34290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8pPr>
            <a:lvl9pPr marL="38862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9pPr>
          </a:lstStyle>
          <a:p>
            <a:pPr>
              <a:buFont typeface="Monotype Sorts" pitchFamily="2" charset="2"/>
              <a:buChar char="n"/>
              <a:defRPr/>
            </a:pPr>
            <a:r>
              <a:rPr lang="en-US" dirty="0" smtClean="0"/>
              <a:t>Assign member sizes</a:t>
            </a:r>
          </a:p>
          <a:p>
            <a:pPr>
              <a:buFont typeface="Monotype Sorts" pitchFamily="2" charset="2"/>
              <a:buChar char="n"/>
              <a:defRPr/>
            </a:pPr>
            <a:r>
              <a:rPr lang="en-US" dirty="0" smtClean="0"/>
              <a:t>Change any reinforcement type/spacing </a:t>
            </a:r>
          </a:p>
        </p:txBody>
      </p:sp>
      <p:grpSp>
        <p:nvGrpSpPr>
          <p:cNvPr id="4" name="Group 3"/>
          <p:cNvGrpSpPr/>
          <p:nvPr/>
        </p:nvGrpSpPr>
        <p:grpSpPr>
          <a:xfrm>
            <a:off x="2286000" y="2895600"/>
            <a:ext cx="3895725" cy="3019425"/>
            <a:chOff x="2286000" y="2895600"/>
            <a:chExt cx="3895725" cy="3019425"/>
          </a:xfrm>
        </p:grpSpPr>
        <p:pic>
          <p:nvPicPr>
            <p:cNvPr id="39942"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0" y="2895600"/>
              <a:ext cx="3895725" cy="301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bwMode="auto">
            <a:xfrm>
              <a:off x="4419600" y="3581400"/>
              <a:ext cx="914400" cy="381000"/>
            </a:xfrm>
            <a:prstGeom prst="rect">
              <a:avLst/>
            </a:prstGeom>
            <a:noFill/>
            <a:ln w="12699"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xmlns="" val="28057615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2D sketches and text report show current status of design</a:t>
            </a:r>
            <a:endParaRPr lang="en-US" sz="4000" dirty="0"/>
          </a:p>
        </p:txBody>
      </p:sp>
      <p:sp>
        <p:nvSpPr>
          <p:cNvPr id="3" name="Content Placeholder 2"/>
          <p:cNvSpPr>
            <a:spLocks noGrp="1"/>
          </p:cNvSpPr>
          <p:nvPr>
            <p:ph idx="1"/>
          </p:nvPr>
        </p:nvSpPr>
        <p:spPr>
          <a:xfrm>
            <a:off x="473075" y="1143000"/>
            <a:ext cx="8301038" cy="4953000"/>
          </a:xfrm>
        </p:spPr>
        <p:txBody>
          <a:bodyPr/>
          <a:lstStyle/>
          <a:p>
            <a:pPr>
              <a:buFont typeface="Monotype Sorts" pitchFamily="2" charset="2"/>
              <a:buChar char="n"/>
              <a:defRPr/>
            </a:pPr>
            <a:endParaRPr lang="en-US" dirty="0" smtClean="0"/>
          </a:p>
          <a:p>
            <a:pPr marL="457200" lvl="1" indent="0">
              <a:buNone/>
              <a:defRPr/>
            </a:pPr>
            <a:endParaRPr lang="en-US" dirty="0" smtClean="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6EDD4B0A-CC19-46C9-AB98-37DE039E7ACC}" type="slidenum">
              <a:rPr lang="en-US" sz="1600" smtClean="0"/>
              <a:pPr/>
              <a:t>75</a:t>
            </a:fld>
            <a:endParaRPr lang="en-US" sz="1400" smtClean="0"/>
          </a:p>
        </p:txBody>
      </p:sp>
      <p:pic>
        <p:nvPicPr>
          <p:cNvPr id="1127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600200"/>
            <a:ext cx="4439772" cy="4146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93920" y="2209800"/>
            <a:ext cx="4337285"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Parametric process continuously updates the design</a:t>
            </a:r>
            <a:endParaRPr lang="en-US" sz="4000" dirty="0"/>
          </a:p>
        </p:txBody>
      </p:sp>
      <p:sp>
        <p:nvSpPr>
          <p:cNvPr id="3" name="Content Placeholder 2"/>
          <p:cNvSpPr>
            <a:spLocks noGrp="1"/>
          </p:cNvSpPr>
          <p:nvPr>
            <p:ph idx="1"/>
          </p:nvPr>
        </p:nvSpPr>
        <p:spPr>
          <a:xfrm>
            <a:off x="473075" y="1143000"/>
            <a:ext cx="8301038" cy="4953000"/>
          </a:xfrm>
        </p:spPr>
        <p:txBody>
          <a:bodyPr/>
          <a:lstStyle/>
          <a:p>
            <a:pPr>
              <a:buFont typeface="Monotype Sorts" pitchFamily="2" charset="2"/>
              <a:buChar char="n"/>
              <a:defRPr/>
            </a:pPr>
            <a:endParaRPr lang="en-US" dirty="0" smtClean="0"/>
          </a:p>
          <a:p>
            <a:pPr marL="457200" lvl="1" indent="0">
              <a:buNone/>
              <a:defRPr/>
            </a:pPr>
            <a:endParaRPr lang="en-US" dirty="0" smtClean="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6EDD4B0A-CC19-46C9-AB98-37DE039E7ACC}" type="slidenum">
              <a:rPr lang="en-US" sz="1600" smtClean="0"/>
              <a:pPr/>
              <a:t>76</a:t>
            </a:fld>
            <a:endParaRPr lang="en-US" sz="1400" smtClean="0"/>
          </a:p>
        </p:txBody>
      </p:sp>
      <p:grpSp>
        <p:nvGrpSpPr>
          <p:cNvPr id="5" name="Group 4"/>
          <p:cNvGrpSpPr/>
          <p:nvPr/>
        </p:nvGrpSpPr>
        <p:grpSpPr>
          <a:xfrm>
            <a:off x="2438400" y="1676400"/>
            <a:ext cx="4605337" cy="4470095"/>
            <a:chOff x="2438400" y="1676400"/>
            <a:chExt cx="4605337" cy="4470095"/>
          </a:xfrm>
        </p:grpSpPr>
        <p:pic>
          <p:nvPicPr>
            <p:cNvPr id="4096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1676400"/>
              <a:ext cx="4605337" cy="44700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699"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bwMode="auto">
            <a:xfrm>
              <a:off x="5791200" y="5791200"/>
              <a:ext cx="609600" cy="355295"/>
            </a:xfrm>
            <a:prstGeom prst="rect">
              <a:avLst/>
            </a:prstGeom>
            <a:noFill/>
            <a:ln w="12699"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xmlns="" val="23147156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Moving Load Analysis</a:t>
            </a:r>
            <a:endParaRPr lang="en-US" sz="4000" dirty="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FD3E10D5-3806-4B07-AC78-CFBC3FD6D3C5}" type="slidenum">
              <a:rPr lang="en-US" sz="1600" smtClean="0"/>
              <a:pPr/>
              <a:t>77</a:t>
            </a:fld>
            <a:endParaRPr lang="en-US" sz="1400" smtClean="0"/>
          </a:p>
        </p:txBody>
      </p:sp>
      <p:sp>
        <p:nvSpPr>
          <p:cNvPr id="5" name="Content Placeholder 2"/>
          <p:cNvSpPr txBox="1">
            <a:spLocks/>
          </p:cNvSpPr>
          <p:nvPr/>
        </p:nvSpPr>
        <p:spPr bwMode="auto">
          <a:xfrm>
            <a:off x="473075" y="1143000"/>
            <a:ext cx="8301038" cy="4495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a:buChar char="n"/>
              <a:defRPr sz="3200" b="1" i="1">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0"/>
              </a:spcBef>
              <a:spcAft>
                <a:spcPct val="0"/>
              </a:spcAft>
              <a:buClr>
                <a:schemeClr val="accent1"/>
              </a:buClr>
              <a:buSzPct val="120000"/>
              <a:buChar char="-"/>
              <a:defRPr sz="2800" b="1" i="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0"/>
              </a:spcBef>
              <a:spcAft>
                <a:spcPct val="0"/>
              </a:spcAft>
              <a:buSzPct val="100000"/>
              <a:buChar char="•"/>
              <a:defRPr sz="2400" b="1" i="1">
                <a:solidFill>
                  <a:srgbClr val="A9A9A9"/>
                </a:solidFill>
                <a:effectLst>
                  <a:outerShdw blurRad="38100" dist="38100" dir="2700000" algn="tl">
                    <a:srgbClr val="000000"/>
                  </a:outerShdw>
                </a:effectLst>
                <a:latin typeface="+mn-lt"/>
              </a:defRPr>
            </a:lvl3pPr>
            <a:lvl4pPr marL="1600200" indent="-228600" algn="l" rtl="0" eaLnBrk="0" fontAlgn="base" hangingPunct="0">
              <a:spcBef>
                <a:spcPct val="0"/>
              </a:spcBef>
              <a:spcAft>
                <a:spcPct val="0"/>
              </a:spcAft>
              <a:buSzPct val="120000"/>
              <a:buChar char="-"/>
              <a:defRPr sz="2000" b="1" i="1">
                <a:solidFill>
                  <a:srgbClr val="A9A9A9"/>
                </a:solidFill>
                <a:effectLst>
                  <a:outerShdw blurRad="38100" dist="38100" dir="2700000" algn="tl">
                    <a:srgbClr val="000000"/>
                  </a:outerShdw>
                </a:effectLst>
                <a:latin typeface="+mn-lt"/>
              </a:defRPr>
            </a:lvl4pPr>
            <a:lvl5pPr marL="20574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5pPr>
            <a:lvl6pPr marL="25146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6pPr>
            <a:lvl7pPr marL="29718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7pPr>
            <a:lvl8pPr marL="34290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8pPr>
            <a:lvl9pPr marL="38862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9pPr>
          </a:lstStyle>
          <a:p>
            <a:pPr>
              <a:buFont typeface="Monotype Sorts" pitchFamily="2" charset="2"/>
              <a:buChar char="n"/>
              <a:defRPr/>
            </a:pPr>
            <a:r>
              <a:rPr lang="en-US" dirty="0" smtClean="0"/>
              <a:t>Any number of axles</a:t>
            </a:r>
          </a:p>
          <a:p>
            <a:pPr>
              <a:buFont typeface="Monotype Sorts" pitchFamily="2" charset="2"/>
              <a:buChar char="n"/>
              <a:defRPr/>
            </a:pPr>
            <a:r>
              <a:rPr lang="en-US" dirty="0" smtClean="0"/>
              <a:t>Variable axle spacing and weights</a:t>
            </a:r>
          </a:p>
          <a:p>
            <a:pPr>
              <a:buFont typeface="Monotype Sorts" pitchFamily="2" charset="2"/>
              <a:buChar char="n"/>
              <a:defRPr/>
            </a:pPr>
            <a:r>
              <a:rPr lang="en-US" dirty="0" smtClean="0"/>
              <a:t>Patterned lane load</a:t>
            </a:r>
          </a:p>
          <a:p>
            <a:pPr>
              <a:buFont typeface="Monotype Sorts" pitchFamily="2" charset="2"/>
              <a:buChar char="n"/>
              <a:defRPr/>
            </a:pPr>
            <a:r>
              <a:rPr lang="en-US" dirty="0" smtClean="0"/>
              <a:t>Combination of truck and lane load</a:t>
            </a:r>
          </a:p>
          <a:p>
            <a:pPr>
              <a:buFont typeface="Monotype Sorts" pitchFamily="2" charset="2"/>
              <a:buChar char="n"/>
              <a:defRPr/>
            </a:pPr>
            <a:r>
              <a:rPr lang="en-US" dirty="0" smtClean="0"/>
              <a:t>Dedicated tandem load available</a:t>
            </a:r>
          </a:p>
        </p:txBody>
      </p:sp>
    </p:spTree>
    <p:extLst>
      <p:ext uri="{BB962C8B-B14F-4D97-AF65-F5344CB8AC3E}">
        <p14:creationId xmlns:p14="http://schemas.microsoft.com/office/powerpoint/2010/main" xmlns="" val="20979324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Reinforcement types supported</a:t>
            </a:r>
            <a:endParaRPr lang="en-US" sz="4000" dirty="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FD3E10D5-3806-4B07-AC78-CFBC3FD6D3C5}" type="slidenum">
              <a:rPr lang="en-US" sz="1600" smtClean="0"/>
              <a:pPr/>
              <a:t>78</a:t>
            </a:fld>
            <a:endParaRPr lang="en-US" sz="1400" smtClean="0"/>
          </a:p>
        </p:txBody>
      </p:sp>
      <p:sp>
        <p:nvSpPr>
          <p:cNvPr id="5" name="Content Placeholder 2"/>
          <p:cNvSpPr txBox="1">
            <a:spLocks/>
          </p:cNvSpPr>
          <p:nvPr/>
        </p:nvSpPr>
        <p:spPr bwMode="auto">
          <a:xfrm>
            <a:off x="473075" y="1143000"/>
            <a:ext cx="8301038" cy="4495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a:buChar char="n"/>
              <a:defRPr sz="3200" b="1" i="1">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0"/>
              </a:spcBef>
              <a:spcAft>
                <a:spcPct val="0"/>
              </a:spcAft>
              <a:buClr>
                <a:schemeClr val="accent1"/>
              </a:buClr>
              <a:buSzPct val="120000"/>
              <a:buChar char="-"/>
              <a:defRPr sz="2800" b="1" i="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0"/>
              </a:spcBef>
              <a:spcAft>
                <a:spcPct val="0"/>
              </a:spcAft>
              <a:buSzPct val="100000"/>
              <a:buChar char="•"/>
              <a:defRPr sz="2400" b="1" i="1">
                <a:solidFill>
                  <a:srgbClr val="A9A9A9"/>
                </a:solidFill>
                <a:effectLst>
                  <a:outerShdw blurRad="38100" dist="38100" dir="2700000" algn="tl">
                    <a:srgbClr val="000000"/>
                  </a:outerShdw>
                </a:effectLst>
                <a:latin typeface="+mn-lt"/>
              </a:defRPr>
            </a:lvl3pPr>
            <a:lvl4pPr marL="1600200" indent="-228600" algn="l" rtl="0" eaLnBrk="0" fontAlgn="base" hangingPunct="0">
              <a:spcBef>
                <a:spcPct val="0"/>
              </a:spcBef>
              <a:spcAft>
                <a:spcPct val="0"/>
              </a:spcAft>
              <a:buSzPct val="120000"/>
              <a:buChar char="-"/>
              <a:defRPr sz="2000" b="1" i="1">
                <a:solidFill>
                  <a:srgbClr val="A9A9A9"/>
                </a:solidFill>
                <a:effectLst>
                  <a:outerShdw blurRad="38100" dist="38100" dir="2700000" algn="tl">
                    <a:srgbClr val="000000"/>
                  </a:outerShdw>
                </a:effectLst>
                <a:latin typeface="+mn-lt"/>
              </a:defRPr>
            </a:lvl4pPr>
            <a:lvl5pPr marL="20574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5pPr>
            <a:lvl6pPr marL="25146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6pPr>
            <a:lvl7pPr marL="29718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7pPr>
            <a:lvl8pPr marL="34290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8pPr>
            <a:lvl9pPr marL="38862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9pPr>
          </a:lstStyle>
          <a:p>
            <a:pPr>
              <a:buFont typeface="Monotype Sorts" pitchFamily="2" charset="2"/>
              <a:buChar char="n"/>
              <a:defRPr/>
            </a:pPr>
            <a:r>
              <a:rPr lang="en-US" dirty="0" smtClean="0"/>
              <a:t>Mild rebar – Standard bar sizes</a:t>
            </a:r>
          </a:p>
          <a:p>
            <a:pPr>
              <a:defRPr/>
            </a:pPr>
            <a:r>
              <a:rPr lang="en-US" dirty="0" smtClean="0"/>
              <a:t>Mesh:</a:t>
            </a:r>
          </a:p>
          <a:p>
            <a:pPr lvl="1">
              <a:defRPr/>
            </a:pPr>
            <a:r>
              <a:rPr lang="en-US" dirty="0" smtClean="0"/>
              <a:t>Smooth</a:t>
            </a:r>
          </a:p>
          <a:p>
            <a:pPr lvl="1">
              <a:defRPr/>
            </a:pPr>
            <a:r>
              <a:rPr lang="en-US" dirty="0" smtClean="0"/>
              <a:t>Deformed</a:t>
            </a:r>
          </a:p>
          <a:p>
            <a:pPr lvl="1">
              <a:buFont typeface="Monotype Sorts" pitchFamily="2" charset="2"/>
              <a:buChar char="n"/>
              <a:defRPr/>
            </a:pPr>
            <a:endParaRPr lang="en-US" dirty="0" smtClean="0"/>
          </a:p>
        </p:txBody>
      </p:sp>
    </p:spTree>
    <p:extLst>
      <p:ext uri="{BB962C8B-B14F-4D97-AF65-F5344CB8AC3E}">
        <p14:creationId xmlns:p14="http://schemas.microsoft.com/office/powerpoint/2010/main" xmlns="" val="13562187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Critical Section Checks</a:t>
            </a:r>
            <a:endParaRPr lang="en-US" sz="4000" dirty="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fld id="{FD3E10D5-3806-4B07-AC78-CFBC3FD6D3C5}" type="slidenum">
              <a:rPr lang="en-US" sz="1600" smtClean="0"/>
              <a:pPr/>
              <a:t>79</a:t>
            </a:fld>
            <a:endParaRPr lang="en-US" sz="1400" smtClean="0"/>
          </a:p>
        </p:txBody>
      </p:sp>
      <p:sp>
        <p:nvSpPr>
          <p:cNvPr id="5" name="Content Placeholder 2"/>
          <p:cNvSpPr txBox="1">
            <a:spLocks/>
          </p:cNvSpPr>
          <p:nvPr/>
        </p:nvSpPr>
        <p:spPr bwMode="auto">
          <a:xfrm>
            <a:off x="473075" y="1143000"/>
            <a:ext cx="8301038" cy="4495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a:buChar char="n"/>
              <a:defRPr sz="3200" b="1" i="1">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0"/>
              </a:spcBef>
              <a:spcAft>
                <a:spcPct val="0"/>
              </a:spcAft>
              <a:buClr>
                <a:schemeClr val="accent1"/>
              </a:buClr>
              <a:buSzPct val="120000"/>
              <a:buChar char="-"/>
              <a:defRPr sz="2800" b="1" i="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0"/>
              </a:spcBef>
              <a:spcAft>
                <a:spcPct val="0"/>
              </a:spcAft>
              <a:buSzPct val="100000"/>
              <a:buChar char="•"/>
              <a:defRPr sz="2400" b="1" i="1">
                <a:solidFill>
                  <a:srgbClr val="A9A9A9"/>
                </a:solidFill>
                <a:effectLst>
                  <a:outerShdw blurRad="38100" dist="38100" dir="2700000" algn="tl">
                    <a:srgbClr val="000000"/>
                  </a:outerShdw>
                </a:effectLst>
                <a:latin typeface="+mn-lt"/>
              </a:defRPr>
            </a:lvl3pPr>
            <a:lvl4pPr marL="1600200" indent="-228600" algn="l" rtl="0" eaLnBrk="0" fontAlgn="base" hangingPunct="0">
              <a:spcBef>
                <a:spcPct val="0"/>
              </a:spcBef>
              <a:spcAft>
                <a:spcPct val="0"/>
              </a:spcAft>
              <a:buSzPct val="120000"/>
              <a:buChar char="-"/>
              <a:defRPr sz="2000" b="1" i="1">
                <a:solidFill>
                  <a:srgbClr val="A9A9A9"/>
                </a:solidFill>
                <a:effectLst>
                  <a:outerShdw blurRad="38100" dist="38100" dir="2700000" algn="tl">
                    <a:srgbClr val="000000"/>
                  </a:outerShdw>
                </a:effectLst>
                <a:latin typeface="+mn-lt"/>
              </a:defRPr>
            </a:lvl4pPr>
            <a:lvl5pPr marL="20574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5pPr>
            <a:lvl6pPr marL="25146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6pPr>
            <a:lvl7pPr marL="29718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7pPr>
            <a:lvl8pPr marL="34290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8pPr>
            <a:lvl9pPr marL="3886200" indent="-228600" algn="l" rtl="0" eaLnBrk="0" fontAlgn="base" hangingPunct="0">
              <a:spcBef>
                <a:spcPct val="0"/>
              </a:spcBef>
              <a:spcAft>
                <a:spcPct val="0"/>
              </a:spcAft>
              <a:buSzPct val="100000"/>
              <a:buChar char="•"/>
              <a:defRPr sz="2000" b="1" i="1">
                <a:solidFill>
                  <a:srgbClr val="A9A9A9"/>
                </a:solidFill>
                <a:effectLst>
                  <a:outerShdw blurRad="38100" dist="38100" dir="2700000" algn="tl">
                    <a:srgbClr val="000000"/>
                  </a:outerShdw>
                </a:effectLst>
                <a:latin typeface="+mn-lt"/>
              </a:defRPr>
            </a:lvl9pPr>
          </a:lstStyle>
          <a:p>
            <a:pPr>
              <a:buFont typeface="Monotype Sorts" pitchFamily="2" charset="2"/>
              <a:buChar char="n"/>
              <a:defRPr/>
            </a:pPr>
            <a:r>
              <a:rPr lang="en-US" dirty="0" smtClean="0"/>
              <a:t>Detailed tables for both flexural and shear critical sections</a:t>
            </a:r>
          </a:p>
          <a:p>
            <a:pPr>
              <a:buFont typeface="Monotype Sorts" pitchFamily="2" charset="2"/>
              <a:buChar char="n"/>
              <a:defRPr/>
            </a:pPr>
            <a:r>
              <a:rPr lang="en-US" dirty="0" smtClean="0"/>
              <a:t>Can include effect of haunches in determining location of critical section</a:t>
            </a:r>
          </a:p>
          <a:p>
            <a:pPr>
              <a:buFont typeface="Monotype Sorts" pitchFamily="2" charset="2"/>
              <a:buChar char="n"/>
              <a:defRPr/>
            </a:pPr>
            <a:r>
              <a:rPr lang="en-US" dirty="0" smtClean="0"/>
              <a:t>Automatically includes ratings, both inventory and operating</a:t>
            </a:r>
          </a:p>
        </p:txBody>
      </p:sp>
    </p:spTree>
    <p:extLst>
      <p:ext uri="{BB962C8B-B14F-4D97-AF65-F5344CB8AC3E}">
        <p14:creationId xmlns:p14="http://schemas.microsoft.com/office/powerpoint/2010/main" xmlns="" val="1922725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8196"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8197"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8198" name="Rectangle 6"/>
          <p:cNvSpPr>
            <a:spLocks noChangeArrowheads="1"/>
          </p:cNvSpPr>
          <p:nvPr/>
        </p:nvSpPr>
        <p:spPr bwMode="auto">
          <a:xfrm>
            <a:off x="381000" y="6172200"/>
            <a:ext cx="1905000" cy="457200"/>
          </a:xfrm>
          <a:prstGeom prst="rect">
            <a:avLst/>
          </a:prstGeom>
          <a:noFill/>
          <a:ln w="9525">
            <a:noFill/>
            <a:miter lim="800000"/>
            <a:headEnd/>
            <a:tailEnd/>
          </a:ln>
        </p:spPr>
        <p:txBody>
          <a:bodyPr wrap="none" anchor="ctr"/>
          <a:lstStyle/>
          <a:p>
            <a:endParaRPr lang="en-US"/>
          </a:p>
        </p:txBody>
      </p:sp>
      <p:sp>
        <p:nvSpPr>
          <p:cNvPr id="8199" name="Rectangle 7"/>
          <p:cNvSpPr>
            <a:spLocks noChangeArrowheads="1"/>
          </p:cNvSpPr>
          <p:nvPr/>
        </p:nvSpPr>
        <p:spPr bwMode="auto">
          <a:xfrm>
            <a:off x="3124200" y="6172200"/>
            <a:ext cx="2895600" cy="457200"/>
          </a:xfrm>
          <a:prstGeom prst="rect">
            <a:avLst/>
          </a:prstGeom>
          <a:noFill/>
          <a:ln w="9525">
            <a:noFill/>
            <a:miter lim="800000"/>
            <a:headEnd/>
            <a:tailEnd/>
          </a:ln>
        </p:spPr>
        <p:txBody>
          <a:bodyPr wrap="none" anchor="ctr"/>
          <a:lstStyle/>
          <a:p>
            <a:endParaRPr lang="en-US"/>
          </a:p>
        </p:txBody>
      </p:sp>
      <p:sp>
        <p:nvSpPr>
          <p:cNvPr id="181256" name="Rectangle 8"/>
          <p:cNvSpPr>
            <a:spLocks noGrp="1" noChangeArrowheads="1"/>
          </p:cNvSpPr>
          <p:nvPr>
            <p:ph type="title"/>
          </p:nvPr>
        </p:nvSpPr>
        <p:spPr/>
        <p:txBody>
          <a:bodyPr anchor="b"/>
          <a:lstStyle/>
          <a:p>
            <a:pPr>
              <a:defRPr/>
            </a:pPr>
            <a:r>
              <a:rPr lang="en-US" dirty="0" smtClean="0"/>
              <a:t>Basis of LRFD Methodology</a:t>
            </a:r>
          </a:p>
        </p:txBody>
      </p:sp>
      <p:sp>
        <p:nvSpPr>
          <p:cNvPr id="181257" name="Rectangle 9"/>
          <p:cNvSpPr>
            <a:spLocks noGrp="1" noChangeArrowheads="1"/>
          </p:cNvSpPr>
          <p:nvPr>
            <p:ph type="body" idx="1"/>
          </p:nvPr>
        </p:nvSpPr>
        <p:spPr>
          <a:xfrm>
            <a:off x="1035050" y="1600200"/>
            <a:ext cx="7956550" cy="4953000"/>
          </a:xfrm>
        </p:spPr>
        <p:txBody>
          <a:bodyPr/>
          <a:lstStyle/>
          <a:p>
            <a:pPr>
              <a:buSzTx/>
              <a:buFontTx/>
              <a:buNone/>
              <a:defRPr/>
            </a:pPr>
            <a:r>
              <a:rPr lang="en-US" sz="3000" dirty="0" smtClean="0"/>
              <a:t>All limit states shall satisfy:</a:t>
            </a:r>
          </a:p>
          <a:p>
            <a:pPr>
              <a:buSzTx/>
              <a:buFontTx/>
              <a:buNone/>
              <a:defRPr/>
            </a:pPr>
            <a:r>
              <a:rPr lang="en-US" sz="3000" dirty="0" smtClean="0">
                <a:latin typeface="Symbol" pitchFamily="18" charset="2"/>
              </a:rPr>
              <a:t>	             </a:t>
            </a:r>
            <a:r>
              <a:rPr lang="en-US" sz="3000" b="0" dirty="0" smtClean="0">
                <a:latin typeface="Symbol" pitchFamily="18" charset="2"/>
              </a:rPr>
              <a:t>h  S </a:t>
            </a:r>
            <a:r>
              <a:rPr lang="en-US" sz="3000" b="0" dirty="0" err="1" smtClean="0">
                <a:latin typeface="Symbol" pitchFamily="18" charset="2"/>
              </a:rPr>
              <a:t>g</a:t>
            </a:r>
            <a:r>
              <a:rPr lang="en-US" sz="3000" b="0" baseline="-25000" dirty="0" err="1" smtClean="0"/>
              <a:t>i</a:t>
            </a:r>
            <a:r>
              <a:rPr lang="en-US" sz="3000" b="0" baseline="-25000" dirty="0" smtClean="0"/>
              <a:t> </a:t>
            </a:r>
            <a:r>
              <a:rPr lang="en-US" sz="3000" dirty="0" err="1" smtClean="0"/>
              <a:t>Q</a:t>
            </a:r>
            <a:r>
              <a:rPr lang="en-US" sz="3000" baseline="-25000" dirty="0" err="1" smtClean="0"/>
              <a:t>i</a:t>
            </a:r>
            <a:r>
              <a:rPr lang="en-US" sz="3000" b="0" dirty="0" smtClean="0"/>
              <a:t> </a:t>
            </a:r>
            <a:r>
              <a:rPr lang="en-US" sz="3000" b="0" dirty="0" smtClean="0">
                <a:latin typeface="Symbol" pitchFamily="18" charset="2"/>
              </a:rPr>
              <a:t>£</a:t>
            </a:r>
            <a:r>
              <a:rPr lang="en-US" sz="3000" b="0" dirty="0" smtClean="0"/>
              <a:t> </a:t>
            </a:r>
            <a:r>
              <a:rPr lang="en-US" sz="3000" b="0" dirty="0" smtClean="0">
                <a:latin typeface="Symbol" pitchFamily="18" charset="2"/>
              </a:rPr>
              <a:t>f </a:t>
            </a:r>
            <a:r>
              <a:rPr lang="en-US" sz="3000" dirty="0" err="1" smtClean="0"/>
              <a:t>R</a:t>
            </a:r>
            <a:r>
              <a:rPr lang="en-US" sz="3000" baseline="-25000" dirty="0" err="1" smtClean="0"/>
              <a:t>n</a:t>
            </a:r>
            <a:r>
              <a:rPr lang="en-US" sz="3000" dirty="0" smtClean="0"/>
              <a:t> = </a:t>
            </a:r>
            <a:r>
              <a:rPr lang="en-US" sz="3000" dirty="0" err="1" smtClean="0"/>
              <a:t>R</a:t>
            </a:r>
            <a:r>
              <a:rPr lang="en-US" sz="3000" baseline="-25000" dirty="0" err="1" smtClean="0"/>
              <a:t>r</a:t>
            </a:r>
            <a:endParaRPr lang="en-US" sz="3000" dirty="0" smtClean="0"/>
          </a:p>
          <a:p>
            <a:pPr>
              <a:buSzTx/>
              <a:buFontTx/>
              <a:buNone/>
              <a:defRPr/>
            </a:pPr>
            <a:r>
              <a:rPr lang="en-US" sz="3000" dirty="0" smtClean="0"/>
              <a:t>where: </a:t>
            </a:r>
          </a:p>
          <a:p>
            <a:pPr>
              <a:buSzTx/>
              <a:buFontTx/>
              <a:buNone/>
              <a:defRPr/>
            </a:pPr>
            <a:r>
              <a:rPr lang="en-US" sz="3000" dirty="0" smtClean="0"/>
              <a:t> </a:t>
            </a:r>
            <a:r>
              <a:rPr lang="en-US" sz="3000" dirty="0" smtClean="0">
                <a:latin typeface="Symbol" pitchFamily="18" charset="2"/>
              </a:rPr>
              <a:t>         </a:t>
            </a:r>
            <a:r>
              <a:rPr lang="en-US" sz="3000" b="0" dirty="0" smtClean="0">
                <a:latin typeface="Symbol" pitchFamily="18" charset="2"/>
              </a:rPr>
              <a:t>h</a:t>
            </a:r>
            <a:r>
              <a:rPr lang="en-US" sz="3000" dirty="0" smtClean="0"/>
              <a:t>   = Load modifier (= </a:t>
            </a:r>
            <a:r>
              <a:rPr lang="en-US" sz="3000" b="0" dirty="0" err="1" smtClean="0">
                <a:latin typeface="Symbol" pitchFamily="18" charset="2"/>
              </a:rPr>
              <a:t>h</a:t>
            </a:r>
            <a:r>
              <a:rPr lang="en-US" sz="3000" b="0" baseline="-25000" dirty="0" err="1" smtClean="0"/>
              <a:t>D</a:t>
            </a:r>
            <a:r>
              <a:rPr lang="en-US" sz="3000" b="0" dirty="0" smtClean="0">
                <a:latin typeface="Symbol" pitchFamily="18" charset="2"/>
              </a:rPr>
              <a:t> </a:t>
            </a:r>
            <a:r>
              <a:rPr lang="en-US" sz="3000" b="0" dirty="0" err="1" smtClean="0">
                <a:latin typeface="Symbol" pitchFamily="18" charset="2"/>
              </a:rPr>
              <a:t>h</a:t>
            </a:r>
            <a:r>
              <a:rPr lang="en-US" sz="3000" b="0" baseline="-25000" dirty="0" err="1" smtClean="0"/>
              <a:t>R</a:t>
            </a:r>
            <a:r>
              <a:rPr lang="en-US" sz="3000" b="0" dirty="0" smtClean="0">
                <a:latin typeface="Symbol" pitchFamily="18" charset="2"/>
              </a:rPr>
              <a:t> </a:t>
            </a:r>
            <a:r>
              <a:rPr lang="en-US" sz="3000" b="0" dirty="0" err="1" smtClean="0">
                <a:latin typeface="Symbol" pitchFamily="18" charset="2"/>
              </a:rPr>
              <a:t>h</a:t>
            </a:r>
            <a:r>
              <a:rPr lang="en-US" sz="3000" b="0" baseline="-25000" dirty="0" err="1" smtClean="0"/>
              <a:t>I</a:t>
            </a:r>
            <a:r>
              <a:rPr lang="en-US" sz="3000" dirty="0" smtClean="0">
                <a:latin typeface="Symbol" pitchFamily="18" charset="2"/>
              </a:rPr>
              <a:t> </a:t>
            </a:r>
            <a:r>
              <a:rPr lang="en-US" sz="3000" dirty="0" smtClean="0"/>
              <a:t>&gt; 0.95)</a:t>
            </a:r>
          </a:p>
          <a:p>
            <a:pPr>
              <a:buSzTx/>
              <a:buFontTx/>
              <a:buNone/>
              <a:defRPr/>
            </a:pPr>
            <a:r>
              <a:rPr lang="en-US" sz="3000" dirty="0" smtClean="0">
                <a:latin typeface="Symbol" pitchFamily="18" charset="2"/>
              </a:rPr>
              <a:t>		 </a:t>
            </a:r>
            <a:r>
              <a:rPr lang="en-US" sz="3000" b="0" dirty="0" err="1" smtClean="0">
                <a:latin typeface="Symbol" pitchFamily="18" charset="2"/>
              </a:rPr>
              <a:t>g</a:t>
            </a:r>
            <a:r>
              <a:rPr lang="en-US" sz="3000" b="0" baseline="-25000" dirty="0" err="1" smtClean="0"/>
              <a:t>i</a:t>
            </a:r>
            <a:r>
              <a:rPr lang="en-US" sz="3000" dirty="0" smtClean="0"/>
              <a:t>  = Load factors</a:t>
            </a:r>
          </a:p>
          <a:p>
            <a:pPr>
              <a:buSzTx/>
              <a:buFontTx/>
              <a:buNone/>
              <a:defRPr/>
            </a:pPr>
            <a:r>
              <a:rPr lang="en-US" sz="3000" dirty="0" smtClean="0"/>
              <a:t>		 </a:t>
            </a:r>
            <a:r>
              <a:rPr lang="en-US" sz="3000" dirty="0" err="1" smtClean="0"/>
              <a:t>Q</a:t>
            </a:r>
            <a:r>
              <a:rPr lang="en-US" sz="3000" baseline="-25000" dirty="0" err="1" smtClean="0"/>
              <a:t>i</a:t>
            </a:r>
            <a:r>
              <a:rPr lang="en-US" sz="3000" dirty="0" smtClean="0"/>
              <a:t> = Force effects</a:t>
            </a:r>
          </a:p>
          <a:p>
            <a:pPr>
              <a:buSzTx/>
              <a:buFontTx/>
              <a:buNone/>
              <a:defRPr/>
            </a:pPr>
            <a:r>
              <a:rPr lang="en-US" sz="3000" dirty="0" smtClean="0">
                <a:latin typeface="Symbol" pitchFamily="18" charset="2"/>
              </a:rPr>
              <a:t>		 </a:t>
            </a:r>
            <a:r>
              <a:rPr lang="en-US" sz="3000" b="0" dirty="0" smtClean="0">
                <a:latin typeface="Symbol" pitchFamily="18" charset="2"/>
              </a:rPr>
              <a:t>f</a:t>
            </a:r>
            <a:r>
              <a:rPr lang="en-US" sz="3000" dirty="0" smtClean="0"/>
              <a:t>   = Resistance factors</a:t>
            </a:r>
          </a:p>
          <a:p>
            <a:pPr>
              <a:buSzTx/>
              <a:buFontTx/>
              <a:buNone/>
              <a:defRPr/>
            </a:pPr>
            <a:r>
              <a:rPr lang="en-US" sz="3000" dirty="0" smtClean="0"/>
              <a:t>		 </a:t>
            </a:r>
            <a:r>
              <a:rPr lang="en-US" sz="3000" dirty="0" err="1" smtClean="0"/>
              <a:t>R</a:t>
            </a:r>
            <a:r>
              <a:rPr lang="en-US" sz="3000" baseline="-25000" dirty="0" err="1" smtClean="0"/>
              <a:t>n</a:t>
            </a:r>
            <a:r>
              <a:rPr lang="en-US" sz="3000" dirty="0" smtClean="0"/>
              <a:t> = Nominal resistance</a:t>
            </a:r>
          </a:p>
          <a:p>
            <a:pPr>
              <a:buSzTx/>
              <a:buFontTx/>
              <a:buNone/>
              <a:defRPr/>
            </a:pPr>
            <a:r>
              <a:rPr lang="en-US" sz="3000" dirty="0" smtClean="0"/>
              <a:t>		 </a:t>
            </a:r>
            <a:r>
              <a:rPr lang="en-US" sz="3000" dirty="0" err="1" smtClean="0"/>
              <a:t>R</a:t>
            </a:r>
            <a:r>
              <a:rPr lang="en-US" sz="3000" baseline="-25000" dirty="0" err="1" smtClean="0"/>
              <a:t>r</a:t>
            </a:r>
            <a:r>
              <a:rPr lang="en-US" sz="3000" dirty="0" smtClean="0"/>
              <a:t> = Factored resistance</a:t>
            </a:r>
          </a:p>
        </p:txBody>
      </p:sp>
      <p:sp>
        <p:nvSpPr>
          <p:cNvPr id="10"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8</a:t>
            </a:fld>
            <a:endParaRPr lang="en-US" sz="1400" dirty="0" smtClean="0"/>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11" y="2026770"/>
            <a:ext cx="5181922" cy="1184275"/>
          </a:xfrm>
        </p:spPr>
        <p:txBody>
          <a:bodyPr/>
          <a:lstStyle/>
          <a:p>
            <a:pPr algn="ctr"/>
            <a:r>
              <a:rPr lang="en-US" sz="6600" dirty="0" smtClean="0"/>
              <a:t>Questions?</a:t>
            </a:r>
            <a:endParaRPr lang="en-US" sz="6600" dirty="0"/>
          </a:p>
        </p:txBody>
      </p:sp>
      <p:sp>
        <p:nvSpPr>
          <p:cNvPr id="3"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80</a:t>
            </a:fld>
            <a:endParaRPr lang="en-US" sz="1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9219" name="Rectangle 102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9220" name="Rectangle 1028"/>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9221" name="Rectangle 1029"/>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9222" name="Rectangle 1030"/>
          <p:cNvSpPr>
            <a:spLocks noChangeArrowheads="1"/>
          </p:cNvSpPr>
          <p:nvPr/>
        </p:nvSpPr>
        <p:spPr bwMode="auto">
          <a:xfrm>
            <a:off x="381000" y="6172200"/>
            <a:ext cx="1905000" cy="457200"/>
          </a:xfrm>
          <a:prstGeom prst="rect">
            <a:avLst/>
          </a:prstGeom>
          <a:noFill/>
          <a:ln w="9525">
            <a:noFill/>
            <a:miter lim="800000"/>
            <a:headEnd/>
            <a:tailEnd/>
          </a:ln>
        </p:spPr>
        <p:txBody>
          <a:bodyPr wrap="none" anchor="ctr"/>
          <a:lstStyle/>
          <a:p>
            <a:endParaRPr lang="en-US"/>
          </a:p>
        </p:txBody>
      </p:sp>
      <p:sp>
        <p:nvSpPr>
          <p:cNvPr id="9223" name="Rectangle 1031"/>
          <p:cNvSpPr>
            <a:spLocks noChangeArrowheads="1"/>
          </p:cNvSpPr>
          <p:nvPr/>
        </p:nvSpPr>
        <p:spPr bwMode="auto">
          <a:xfrm>
            <a:off x="3124200" y="6172200"/>
            <a:ext cx="2895600" cy="457200"/>
          </a:xfrm>
          <a:prstGeom prst="rect">
            <a:avLst/>
          </a:prstGeom>
          <a:noFill/>
          <a:ln w="9525">
            <a:noFill/>
            <a:miter lim="800000"/>
            <a:headEnd/>
            <a:tailEnd/>
          </a:ln>
        </p:spPr>
        <p:txBody>
          <a:bodyPr wrap="none" anchor="ctr"/>
          <a:lstStyle/>
          <a:p>
            <a:endParaRPr lang="en-US"/>
          </a:p>
        </p:txBody>
      </p:sp>
      <p:sp>
        <p:nvSpPr>
          <p:cNvPr id="183304" name="Rectangle 1032"/>
          <p:cNvSpPr>
            <a:spLocks noGrp="1" noChangeArrowheads="1"/>
          </p:cNvSpPr>
          <p:nvPr>
            <p:ph type="title"/>
          </p:nvPr>
        </p:nvSpPr>
        <p:spPr/>
        <p:txBody>
          <a:bodyPr anchor="b"/>
          <a:lstStyle/>
          <a:p>
            <a:pPr>
              <a:defRPr/>
            </a:pPr>
            <a:r>
              <a:rPr lang="en-US" smtClean="0"/>
              <a:t>Ductility  (</a:t>
            </a:r>
            <a:r>
              <a:rPr lang="en-US" sz="4700" b="0" smtClean="0">
                <a:latin typeface="Symbol" pitchFamily="18" charset="2"/>
              </a:rPr>
              <a:t>h</a:t>
            </a:r>
            <a:r>
              <a:rPr lang="en-US" sz="4700" b="0" baseline="-25000" smtClean="0"/>
              <a:t>D</a:t>
            </a:r>
            <a:r>
              <a:rPr lang="en-US" smtClean="0">
                <a:latin typeface="Symbol" pitchFamily="18" charset="2"/>
              </a:rPr>
              <a:t> = D</a:t>
            </a:r>
            <a:r>
              <a:rPr lang="en-US" sz="2800" smtClean="0"/>
              <a:t>u</a:t>
            </a:r>
            <a:r>
              <a:rPr lang="en-US" smtClean="0">
                <a:latin typeface="Symbol" pitchFamily="18" charset="2"/>
              </a:rPr>
              <a:t> /D</a:t>
            </a:r>
            <a:r>
              <a:rPr lang="en-US" sz="2800" smtClean="0"/>
              <a:t>y</a:t>
            </a:r>
            <a:r>
              <a:rPr lang="en-US" smtClean="0">
                <a:latin typeface="Symbol" pitchFamily="18" charset="2"/>
              </a:rPr>
              <a:t> </a:t>
            </a:r>
            <a:r>
              <a:rPr lang="en-US" smtClean="0"/>
              <a:t>)</a:t>
            </a:r>
          </a:p>
        </p:txBody>
      </p:sp>
      <p:sp>
        <p:nvSpPr>
          <p:cNvPr id="183305" name="Rectangle 1033"/>
          <p:cNvSpPr>
            <a:spLocks noGrp="1" noChangeArrowheads="1"/>
          </p:cNvSpPr>
          <p:nvPr>
            <p:ph type="body" idx="1"/>
          </p:nvPr>
        </p:nvSpPr>
        <p:spPr>
          <a:xfrm>
            <a:off x="609600" y="1676400"/>
            <a:ext cx="7575550" cy="4114800"/>
          </a:xfrm>
        </p:spPr>
        <p:txBody>
          <a:bodyPr/>
          <a:lstStyle/>
          <a:p>
            <a:pPr>
              <a:buSzTx/>
              <a:buFontTx/>
              <a:buChar char="•"/>
              <a:defRPr/>
            </a:pPr>
            <a:r>
              <a:rPr lang="en-US" sz="3100" smtClean="0"/>
              <a:t>Property of component or connection which allows inelastic response</a:t>
            </a:r>
          </a:p>
          <a:p>
            <a:pPr>
              <a:buSzTx/>
              <a:buFontTx/>
              <a:buChar char="•"/>
              <a:defRPr/>
            </a:pPr>
            <a:r>
              <a:rPr lang="en-US" sz="3100" smtClean="0"/>
              <a:t>Varies (</a:t>
            </a:r>
            <a:r>
              <a:rPr lang="en-US" sz="3100" smtClean="0">
                <a:latin typeface="Symbol" pitchFamily="18" charset="2"/>
              </a:rPr>
              <a:t>h</a:t>
            </a:r>
            <a:r>
              <a:rPr lang="en-US" sz="3100" baseline="-25000" smtClean="0"/>
              <a:t>D</a:t>
            </a:r>
            <a:r>
              <a:rPr lang="en-US" sz="3100" smtClean="0"/>
              <a:t>= 0.95/1.05) for strength limit states only; </a:t>
            </a:r>
            <a:r>
              <a:rPr lang="en-US" sz="3100" smtClean="0">
                <a:latin typeface="Symbol" pitchFamily="18" charset="2"/>
              </a:rPr>
              <a:t>h</a:t>
            </a:r>
            <a:r>
              <a:rPr lang="en-US" sz="3100" baseline="-25000" smtClean="0"/>
              <a:t>D</a:t>
            </a:r>
            <a:r>
              <a:rPr lang="en-US" sz="3100" smtClean="0"/>
              <a:t>=1.00 for all other limit states</a:t>
            </a:r>
          </a:p>
          <a:p>
            <a:pPr>
              <a:spcBef>
                <a:spcPct val="40000"/>
              </a:spcBef>
              <a:buSzTx/>
              <a:buFontTx/>
              <a:buChar char="•"/>
              <a:defRPr/>
            </a:pPr>
            <a:r>
              <a:rPr lang="en-US" sz="3100" smtClean="0"/>
              <a:t>Components and Connections</a:t>
            </a:r>
          </a:p>
          <a:p>
            <a:pPr>
              <a:spcBef>
                <a:spcPct val="40000"/>
              </a:spcBef>
              <a:buSzTx/>
              <a:buFontTx/>
              <a:buChar char="•"/>
              <a:defRPr/>
            </a:pPr>
            <a:r>
              <a:rPr lang="en-US" sz="3100" smtClean="0"/>
              <a:t>Static and Dynamic</a:t>
            </a:r>
          </a:p>
        </p:txBody>
      </p:sp>
      <p:sp>
        <p:nvSpPr>
          <p:cNvPr id="10" name="Slide Number Placeholder 5"/>
          <p:cNvSpPr>
            <a:spLocks noGrp="1"/>
          </p:cNvSpPr>
          <p:nvPr>
            <p:ph type="sldNum" sz="quarter" idx="12"/>
          </p:nvPr>
        </p:nvSpPr>
        <p:spPr>
          <a:xfrm>
            <a:off x="6553200" y="6248400"/>
            <a:ext cx="1905000" cy="457200"/>
          </a:xfrm>
          <a:noFill/>
        </p:spPr>
        <p:txBody>
          <a:bodyPr/>
          <a:lstStyle/>
          <a:p>
            <a:fld id="{2B3184A4-C973-40E2-87AF-9C3AB48FA0CA}" type="slidenum">
              <a:rPr lang="en-US" smtClean="0"/>
              <a:pPr/>
              <a:t>9</a:t>
            </a:fld>
            <a:endParaRPr lang="en-US" sz="1400" dirty="0" smtClean="0"/>
          </a:p>
        </p:txBody>
      </p:sp>
    </p:spTree>
  </p:cSld>
  <p:clrMapOvr>
    <a:masterClrMapping/>
  </p:clrMapOvr>
  <p:transition spd="slow"/>
</p:sld>
</file>

<file path=ppt/theme/theme1.xml><?xml version="1.0" encoding="utf-8"?>
<a:theme xmlns:a="http://schemas.openxmlformats.org/drawingml/2006/main" name="LRFD_Integral_Abutments">
  <a:themeElements>
    <a:clrScheme name="">
      <a:dk1>
        <a:srgbClr val="000000"/>
      </a:dk1>
      <a:lt1>
        <a:srgbClr val="CECECE"/>
      </a:lt1>
      <a:dk2>
        <a:srgbClr val="081D58"/>
      </a:dk2>
      <a:lt2>
        <a:srgbClr val="00DFCA"/>
      </a:lt2>
      <a:accent1>
        <a:srgbClr val="EF9100"/>
      </a:accent1>
      <a:accent2>
        <a:srgbClr val="F35B1B"/>
      </a:accent2>
      <a:accent3>
        <a:srgbClr val="AAABB4"/>
      </a:accent3>
      <a:accent4>
        <a:srgbClr val="B0B0B0"/>
      </a:accent4>
      <a:accent5>
        <a:srgbClr val="F6C7AA"/>
      </a:accent5>
      <a:accent6>
        <a:srgbClr val="DC5217"/>
      </a:accent6>
      <a:hlink>
        <a:srgbClr val="B50069"/>
      </a:hlink>
      <a:folHlink>
        <a:srgbClr val="7B00E4"/>
      </a:folHlink>
    </a:clrScheme>
    <a:fontScheme name="LRFD_Integral_Abutme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RFD_Integral_Abutment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RFD_Integral_Abut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RFD_Integral_Abutment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RFD_Integral_Abutment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RFD_Integral_Abutment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RFD_Integral_Abutment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RFD_Integral_Abutment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Settings\Roy L. Eriksson\My Documents\PPT\Integral Bridge\LRFD_Integral_Abutments.ppt</Template>
  <TotalTime>1082028985</TotalTime>
  <Pages>26</Pages>
  <Words>2163</Words>
  <Application>Microsoft Office PowerPoint</Application>
  <PresentationFormat>On-screen Show (4:3)</PresentationFormat>
  <Paragraphs>484</Paragraphs>
  <Slides>80</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2" baseType="lpstr">
      <vt:lpstr>LRFD_Integral_Abutments</vt:lpstr>
      <vt:lpstr>Equation</vt:lpstr>
      <vt:lpstr>ETCulvert</vt:lpstr>
      <vt:lpstr>Roy Eriksson, PE</vt:lpstr>
      <vt:lpstr>Brian Barngrover, PE</vt:lpstr>
      <vt:lpstr>Agenda</vt:lpstr>
      <vt:lpstr>Agenda</vt:lpstr>
      <vt:lpstr>Objective of LRFD</vt:lpstr>
      <vt:lpstr>Limit State</vt:lpstr>
      <vt:lpstr>Basis of LRFD Methodology</vt:lpstr>
      <vt:lpstr>Ductility  (hD = Du /Dy )</vt:lpstr>
      <vt:lpstr>Redundancy</vt:lpstr>
      <vt:lpstr>Operational Importance</vt:lpstr>
      <vt:lpstr>Limit States</vt:lpstr>
      <vt:lpstr>Service Limit States</vt:lpstr>
      <vt:lpstr>Fatigue and Fracture Limit State</vt:lpstr>
      <vt:lpstr>Strength Limit State</vt:lpstr>
      <vt:lpstr>Extreme Event Limit State</vt:lpstr>
      <vt:lpstr>Loads</vt:lpstr>
      <vt:lpstr>Loads</vt:lpstr>
      <vt:lpstr>Loads</vt:lpstr>
      <vt:lpstr>Limit States for Culverts</vt:lpstr>
      <vt:lpstr>Load Combinations</vt:lpstr>
      <vt:lpstr>Load Combinations</vt:lpstr>
      <vt:lpstr>Load Combinations</vt:lpstr>
      <vt:lpstr>Questions?</vt:lpstr>
      <vt:lpstr>Agenda</vt:lpstr>
      <vt:lpstr>Structural Modeling</vt:lpstr>
      <vt:lpstr>Structural Modeling</vt:lpstr>
      <vt:lpstr>Loads</vt:lpstr>
      <vt:lpstr>Loads</vt:lpstr>
      <vt:lpstr>Structural Analysis</vt:lpstr>
      <vt:lpstr>Structural Analysis  </vt:lpstr>
      <vt:lpstr>Must Assess/Check:</vt:lpstr>
      <vt:lpstr>Flexural Strength</vt:lpstr>
      <vt:lpstr>Shear Strength</vt:lpstr>
      <vt:lpstr>Computing Vc</vt:lpstr>
      <vt:lpstr>LRFD 5.14.5.3</vt:lpstr>
      <vt:lpstr>5.8.3 Sectional Model</vt:lpstr>
      <vt:lpstr>Simplified Method (constant b)</vt:lpstr>
      <vt:lpstr>General Procedure</vt:lpstr>
      <vt:lpstr>Shear Design Procedure</vt:lpstr>
      <vt:lpstr>Computation of Vc:</vt:lpstr>
      <vt:lpstr>Compute Vc: (App. B5)</vt:lpstr>
      <vt:lpstr>Concrete Shear Stress (v)</vt:lpstr>
      <vt:lpstr>Tensile Steel Strain (ex)</vt:lpstr>
      <vt:lpstr>Table 5.8.3.4.2-1: Values of q and b for Sections  with Transverse Reinforcement.</vt:lpstr>
      <vt:lpstr>Compute Av</vt:lpstr>
      <vt:lpstr>Crack Control</vt:lpstr>
      <vt:lpstr>Distribution Reinforcement</vt:lpstr>
      <vt:lpstr>Shrinkage &amp; Temperature</vt:lpstr>
      <vt:lpstr>Deflections</vt:lpstr>
      <vt:lpstr>Load Rating Culverts</vt:lpstr>
      <vt:lpstr>Load Rating of Buried Concrete Structures</vt:lpstr>
      <vt:lpstr>Overview of Load Rating Process</vt:lpstr>
      <vt:lpstr>Rating Levels</vt:lpstr>
      <vt:lpstr>Rating Levels for HL-93</vt:lpstr>
      <vt:lpstr>General Load Rating Equation</vt:lpstr>
      <vt:lpstr>Limit States for Culvert Rating</vt:lpstr>
      <vt:lpstr>Load Rating Example in MBE</vt:lpstr>
      <vt:lpstr>Questions?</vt:lpstr>
      <vt:lpstr>Agenda</vt:lpstr>
      <vt:lpstr>ETCulvert</vt:lpstr>
      <vt:lpstr>ETCulvert Scope</vt:lpstr>
      <vt:lpstr>ETCulvert Scope</vt:lpstr>
      <vt:lpstr>ETCulvert Scope</vt:lpstr>
      <vt:lpstr>ETCulvert Architecture</vt:lpstr>
      <vt:lpstr>Comprehensive Menus</vt:lpstr>
      <vt:lpstr>Windows Standard Toolbar</vt:lpstr>
      <vt:lpstr>Main View</vt:lpstr>
      <vt:lpstr>Text Report</vt:lpstr>
      <vt:lpstr>Results Graphs</vt:lpstr>
      <vt:lpstr>3D Rendering</vt:lpstr>
      <vt:lpstr>Overview of the Design Process</vt:lpstr>
      <vt:lpstr>Design Mode</vt:lpstr>
      <vt:lpstr>Analysis Mode</vt:lpstr>
      <vt:lpstr>2D sketches and text report show current status of design</vt:lpstr>
      <vt:lpstr>Parametric process continuously updates the design</vt:lpstr>
      <vt:lpstr>Moving Load Analysis</vt:lpstr>
      <vt:lpstr>Reinforcement types supported</vt:lpstr>
      <vt:lpstr>Critical Section Checks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 Culvert Overview</dc:title>
  <dc:subject>Culvert Design &amp; Analysis</dc:subject>
  <dc:creator>Roy Eriksson</dc:creator>
  <cp:lastModifiedBy>lahonda</cp:lastModifiedBy>
  <cp:revision>519</cp:revision>
  <cp:lastPrinted>1999-02-20T13:35:26Z</cp:lastPrinted>
  <dcterms:created xsi:type="dcterms:W3CDTF">1997-05-06T13:36:12Z</dcterms:created>
  <dcterms:modified xsi:type="dcterms:W3CDTF">2014-01-03T14:05:15Z</dcterms:modified>
</cp:coreProperties>
</file>