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315" r:id="rId43"/>
    <p:sldId id="316" r:id="rId44"/>
    <p:sldId id="309" r:id="rId45"/>
    <p:sldId id="313" r:id="rId46"/>
    <p:sldId id="314" r:id="rId47"/>
    <p:sldId id="311" r:id="rId48"/>
    <p:sldId id="312" r:id="rId49"/>
    <p:sldId id="298" r:id="rId50"/>
    <p:sldId id="299" r:id="rId51"/>
    <p:sldId id="300" r:id="rId52"/>
    <p:sldId id="301" r:id="rId53"/>
    <p:sldId id="302" r:id="rId54"/>
    <p:sldId id="303" r:id="rId55"/>
    <p:sldId id="304" r:id="rId56"/>
    <p:sldId id="305" r:id="rId57"/>
    <p:sldId id="306" r:id="rId58"/>
    <p:sldId id="307" r:id="rId59"/>
    <p:sldId id="308" r:id="rId60"/>
    <p:sldId id="317" r:id="rId61"/>
    <p:sldId id="31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showGuides="1">
      <p:cViewPr varScale="1">
        <p:scale>
          <a:sx n="74" d="100"/>
          <a:sy n="74" d="100"/>
        </p:scale>
        <p:origin x="1290" y="5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EB49C-9DDC-4223-8B88-67F97537670A}"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DAD1E212-BC1C-4AD5-8F59-045E6382F687}">
      <dgm:prSet phldrT="[Text]"/>
      <dgm:spPr/>
      <dgm:t>
        <a:bodyPr/>
        <a:lstStyle/>
        <a:p>
          <a:r>
            <a:rPr lang="en-US" dirty="0" smtClean="0"/>
            <a:t>Design</a:t>
          </a:r>
          <a:endParaRPr lang="en-US" dirty="0"/>
        </a:p>
      </dgm:t>
    </dgm:pt>
    <dgm:pt modelId="{44CE8E71-EA2A-488A-A854-901EB6821FF2}" type="parTrans" cxnId="{A6B4F7A5-9B66-4401-B41D-947434167555}">
      <dgm:prSet/>
      <dgm:spPr/>
      <dgm:t>
        <a:bodyPr/>
        <a:lstStyle/>
        <a:p>
          <a:endParaRPr lang="en-US"/>
        </a:p>
      </dgm:t>
    </dgm:pt>
    <dgm:pt modelId="{87631750-EC8C-4EDE-9D09-F31782649449}" type="sibTrans" cxnId="{A6B4F7A5-9B66-4401-B41D-947434167555}">
      <dgm:prSet/>
      <dgm:spPr/>
      <dgm:t>
        <a:bodyPr/>
        <a:lstStyle/>
        <a:p>
          <a:endParaRPr lang="en-US"/>
        </a:p>
      </dgm:t>
    </dgm:pt>
    <dgm:pt modelId="{5A69E6AD-F899-4D2F-80BD-DBE4623071DC}">
      <dgm:prSet phldrT="[Text]"/>
      <dgm:spPr/>
      <dgm:t>
        <a:bodyPr/>
        <a:lstStyle/>
        <a:p>
          <a:r>
            <a:rPr lang="en-US" dirty="0" smtClean="0"/>
            <a:t>Manufacturing</a:t>
          </a:r>
          <a:endParaRPr lang="en-US" dirty="0"/>
        </a:p>
      </dgm:t>
    </dgm:pt>
    <dgm:pt modelId="{D2971DD8-52BD-494F-9AF8-CF59DB0F0598}" type="parTrans" cxnId="{AD2B5A42-1F6D-4EF6-8466-C53D705AA9E9}">
      <dgm:prSet/>
      <dgm:spPr/>
      <dgm:t>
        <a:bodyPr/>
        <a:lstStyle/>
        <a:p>
          <a:endParaRPr lang="en-US"/>
        </a:p>
      </dgm:t>
    </dgm:pt>
    <dgm:pt modelId="{2241F8B0-0540-4CD6-B6D1-ACE2FE5898F7}" type="sibTrans" cxnId="{AD2B5A42-1F6D-4EF6-8466-C53D705AA9E9}">
      <dgm:prSet/>
      <dgm:spPr/>
      <dgm:t>
        <a:bodyPr/>
        <a:lstStyle/>
        <a:p>
          <a:endParaRPr lang="en-US"/>
        </a:p>
      </dgm:t>
    </dgm:pt>
    <dgm:pt modelId="{8CC24E50-93AB-460F-9FD9-781A38E676BA}">
      <dgm:prSet phldrT="[Text]"/>
      <dgm:spPr/>
      <dgm:t>
        <a:bodyPr/>
        <a:lstStyle/>
        <a:p>
          <a:r>
            <a:rPr lang="en-US" dirty="0" smtClean="0"/>
            <a:t>Sanitary Sewers</a:t>
          </a:r>
        </a:p>
        <a:p>
          <a:r>
            <a:rPr lang="en-US" dirty="0" smtClean="0"/>
            <a:t>Storm Sewers</a:t>
          </a:r>
        </a:p>
        <a:p>
          <a:r>
            <a:rPr lang="en-US" dirty="0" smtClean="0"/>
            <a:t>Culverts</a:t>
          </a:r>
          <a:endParaRPr lang="en-US" dirty="0"/>
        </a:p>
      </dgm:t>
    </dgm:pt>
    <dgm:pt modelId="{ADD8C0B8-7FA0-4FA7-92E3-29461391B419}" type="parTrans" cxnId="{27D2E930-5E23-4CCE-9C03-046838768D6D}">
      <dgm:prSet/>
      <dgm:spPr/>
      <dgm:t>
        <a:bodyPr/>
        <a:lstStyle/>
        <a:p>
          <a:endParaRPr lang="en-US"/>
        </a:p>
      </dgm:t>
    </dgm:pt>
    <dgm:pt modelId="{8ABB3A43-E686-4F11-8861-93676D96322F}" type="sibTrans" cxnId="{27D2E930-5E23-4CCE-9C03-046838768D6D}">
      <dgm:prSet/>
      <dgm:spPr/>
      <dgm:t>
        <a:bodyPr/>
        <a:lstStyle/>
        <a:p>
          <a:endParaRPr lang="en-US"/>
        </a:p>
      </dgm:t>
    </dgm:pt>
    <dgm:pt modelId="{04CC7690-DEBE-477E-8AAC-BC10F9A7FE9B}">
      <dgm:prSet phldrT="[Text]"/>
      <dgm:spPr/>
      <dgm:t>
        <a:bodyPr/>
        <a:lstStyle/>
        <a:p>
          <a:r>
            <a:rPr lang="en-US" dirty="0" smtClean="0"/>
            <a:t>Construction</a:t>
          </a:r>
          <a:endParaRPr lang="en-US" dirty="0"/>
        </a:p>
      </dgm:t>
    </dgm:pt>
    <dgm:pt modelId="{418A07C0-74FE-485F-843C-4592B5F60039}" type="parTrans" cxnId="{1CD7105A-E9ED-4F9C-BC6B-2269238436CB}">
      <dgm:prSet/>
      <dgm:spPr/>
      <dgm:t>
        <a:bodyPr/>
        <a:lstStyle/>
        <a:p>
          <a:endParaRPr lang="en-US"/>
        </a:p>
      </dgm:t>
    </dgm:pt>
    <dgm:pt modelId="{2B72FDCF-E72A-4177-8D0E-C6624EEF892F}" type="sibTrans" cxnId="{1CD7105A-E9ED-4F9C-BC6B-2269238436CB}">
      <dgm:prSet/>
      <dgm:spPr/>
      <dgm:t>
        <a:bodyPr/>
        <a:lstStyle/>
        <a:p>
          <a:endParaRPr lang="en-US"/>
        </a:p>
      </dgm:t>
    </dgm:pt>
    <dgm:pt modelId="{9361BA05-1560-477F-A389-D1811ECB26D1}" type="pres">
      <dgm:prSet presAssocID="{DEFEB49C-9DDC-4223-8B88-67F97537670A}" presName="compositeShape" presStyleCnt="0">
        <dgm:presLayoutVars>
          <dgm:chMax val="9"/>
          <dgm:dir/>
          <dgm:resizeHandles val="exact"/>
        </dgm:presLayoutVars>
      </dgm:prSet>
      <dgm:spPr/>
      <dgm:t>
        <a:bodyPr/>
        <a:lstStyle/>
        <a:p>
          <a:endParaRPr lang="en-US"/>
        </a:p>
      </dgm:t>
    </dgm:pt>
    <dgm:pt modelId="{3E4F84CC-D363-4B59-9A3F-6B63C2D7309A}" type="pres">
      <dgm:prSet presAssocID="{DEFEB49C-9DDC-4223-8B88-67F97537670A}" presName="triangle1" presStyleLbl="node1" presStyleIdx="0" presStyleCnt="4">
        <dgm:presLayoutVars>
          <dgm:bulletEnabled val="1"/>
        </dgm:presLayoutVars>
      </dgm:prSet>
      <dgm:spPr/>
      <dgm:t>
        <a:bodyPr/>
        <a:lstStyle/>
        <a:p>
          <a:endParaRPr lang="en-US"/>
        </a:p>
      </dgm:t>
    </dgm:pt>
    <dgm:pt modelId="{0A1A94AE-3072-40B6-A529-BF0FE378DBC7}" type="pres">
      <dgm:prSet presAssocID="{DEFEB49C-9DDC-4223-8B88-67F97537670A}" presName="triangle2" presStyleLbl="node1" presStyleIdx="1" presStyleCnt="4">
        <dgm:presLayoutVars>
          <dgm:bulletEnabled val="1"/>
        </dgm:presLayoutVars>
      </dgm:prSet>
      <dgm:spPr/>
      <dgm:t>
        <a:bodyPr/>
        <a:lstStyle/>
        <a:p>
          <a:endParaRPr lang="en-US"/>
        </a:p>
      </dgm:t>
    </dgm:pt>
    <dgm:pt modelId="{28FF54BA-EAFB-4F3C-9595-DAA4144E3144}" type="pres">
      <dgm:prSet presAssocID="{DEFEB49C-9DDC-4223-8B88-67F97537670A}" presName="triangle3" presStyleLbl="node1" presStyleIdx="2" presStyleCnt="4">
        <dgm:presLayoutVars>
          <dgm:bulletEnabled val="1"/>
        </dgm:presLayoutVars>
      </dgm:prSet>
      <dgm:spPr/>
      <dgm:t>
        <a:bodyPr/>
        <a:lstStyle/>
        <a:p>
          <a:endParaRPr lang="en-US"/>
        </a:p>
      </dgm:t>
    </dgm:pt>
    <dgm:pt modelId="{2DF36774-5090-44E7-BF43-F6021CFD9848}" type="pres">
      <dgm:prSet presAssocID="{DEFEB49C-9DDC-4223-8B88-67F97537670A}" presName="triangle4" presStyleLbl="node1" presStyleIdx="3" presStyleCnt="4" custLinFactNeighborY="1639">
        <dgm:presLayoutVars>
          <dgm:bulletEnabled val="1"/>
        </dgm:presLayoutVars>
      </dgm:prSet>
      <dgm:spPr/>
      <dgm:t>
        <a:bodyPr/>
        <a:lstStyle/>
        <a:p>
          <a:endParaRPr lang="en-US"/>
        </a:p>
      </dgm:t>
    </dgm:pt>
  </dgm:ptLst>
  <dgm:cxnLst>
    <dgm:cxn modelId="{1CD7105A-E9ED-4F9C-BC6B-2269238436CB}" srcId="{DEFEB49C-9DDC-4223-8B88-67F97537670A}" destId="{04CC7690-DEBE-477E-8AAC-BC10F9A7FE9B}" srcOrd="3" destOrd="0" parTransId="{418A07C0-74FE-485F-843C-4592B5F60039}" sibTransId="{2B72FDCF-E72A-4177-8D0E-C6624EEF892F}"/>
    <dgm:cxn modelId="{AD952FBC-F459-43FF-8D94-641534357E7B}" type="presOf" srcId="{5A69E6AD-F899-4D2F-80BD-DBE4623071DC}" destId="{0A1A94AE-3072-40B6-A529-BF0FE378DBC7}" srcOrd="0" destOrd="0" presId="urn:microsoft.com/office/officeart/2005/8/layout/pyramid4"/>
    <dgm:cxn modelId="{AD2B5A42-1F6D-4EF6-8466-C53D705AA9E9}" srcId="{DEFEB49C-9DDC-4223-8B88-67F97537670A}" destId="{5A69E6AD-F899-4D2F-80BD-DBE4623071DC}" srcOrd="1" destOrd="0" parTransId="{D2971DD8-52BD-494F-9AF8-CF59DB0F0598}" sibTransId="{2241F8B0-0540-4CD6-B6D1-ACE2FE5898F7}"/>
    <dgm:cxn modelId="{34319963-FA84-4FB7-AAD1-A0DE2A99CB50}" type="presOf" srcId="{04CC7690-DEBE-477E-8AAC-BC10F9A7FE9B}" destId="{2DF36774-5090-44E7-BF43-F6021CFD9848}" srcOrd="0" destOrd="0" presId="urn:microsoft.com/office/officeart/2005/8/layout/pyramid4"/>
    <dgm:cxn modelId="{4CBB43D5-0723-4BE1-87B0-22EBF61D80FD}" type="presOf" srcId="{8CC24E50-93AB-460F-9FD9-781A38E676BA}" destId="{28FF54BA-EAFB-4F3C-9595-DAA4144E3144}" srcOrd="0" destOrd="0" presId="urn:microsoft.com/office/officeart/2005/8/layout/pyramid4"/>
    <dgm:cxn modelId="{27D2E930-5E23-4CCE-9C03-046838768D6D}" srcId="{DEFEB49C-9DDC-4223-8B88-67F97537670A}" destId="{8CC24E50-93AB-460F-9FD9-781A38E676BA}" srcOrd="2" destOrd="0" parTransId="{ADD8C0B8-7FA0-4FA7-92E3-29461391B419}" sibTransId="{8ABB3A43-E686-4F11-8861-93676D96322F}"/>
    <dgm:cxn modelId="{CE1E576A-0AFF-4E7F-8F07-1C00BB6266DB}" type="presOf" srcId="{DAD1E212-BC1C-4AD5-8F59-045E6382F687}" destId="{3E4F84CC-D363-4B59-9A3F-6B63C2D7309A}" srcOrd="0" destOrd="0" presId="urn:microsoft.com/office/officeart/2005/8/layout/pyramid4"/>
    <dgm:cxn modelId="{834ACE58-0C43-4829-A64E-5B6755EA0F42}" type="presOf" srcId="{DEFEB49C-9DDC-4223-8B88-67F97537670A}" destId="{9361BA05-1560-477F-A389-D1811ECB26D1}" srcOrd="0" destOrd="0" presId="urn:microsoft.com/office/officeart/2005/8/layout/pyramid4"/>
    <dgm:cxn modelId="{A6B4F7A5-9B66-4401-B41D-947434167555}" srcId="{DEFEB49C-9DDC-4223-8B88-67F97537670A}" destId="{DAD1E212-BC1C-4AD5-8F59-045E6382F687}" srcOrd="0" destOrd="0" parTransId="{44CE8E71-EA2A-488A-A854-901EB6821FF2}" sibTransId="{87631750-EC8C-4EDE-9D09-F31782649449}"/>
    <dgm:cxn modelId="{B6C1CC91-66B5-48D1-B41B-093C40CF08AE}" type="presParOf" srcId="{9361BA05-1560-477F-A389-D1811ECB26D1}" destId="{3E4F84CC-D363-4B59-9A3F-6B63C2D7309A}" srcOrd="0" destOrd="0" presId="urn:microsoft.com/office/officeart/2005/8/layout/pyramid4"/>
    <dgm:cxn modelId="{8034324E-5962-461D-8391-FADA1A22BE15}" type="presParOf" srcId="{9361BA05-1560-477F-A389-D1811ECB26D1}" destId="{0A1A94AE-3072-40B6-A529-BF0FE378DBC7}" srcOrd="1" destOrd="0" presId="urn:microsoft.com/office/officeart/2005/8/layout/pyramid4"/>
    <dgm:cxn modelId="{743BB69C-3D06-4950-A45B-205D7580153A}" type="presParOf" srcId="{9361BA05-1560-477F-A389-D1811ECB26D1}" destId="{28FF54BA-EAFB-4F3C-9595-DAA4144E3144}" srcOrd="2" destOrd="0" presId="urn:microsoft.com/office/officeart/2005/8/layout/pyramid4"/>
    <dgm:cxn modelId="{C94CF83D-41A0-430F-BA79-70BD5CF36099}" type="presParOf" srcId="{9361BA05-1560-477F-A389-D1811ECB26D1}" destId="{2DF36774-5090-44E7-BF43-F6021CFD9848}"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B078A1-9472-46DA-9D9B-9E79C8CA4F51}" type="datetimeFigureOut">
              <a:rPr lang="en-US" smtClean="0"/>
              <a:t>11/12/2018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36D44-F317-4535-8F3C-7E8E109D435F}" type="slidenum">
              <a:rPr lang="en-US" smtClean="0"/>
              <a:t>‹#›</a:t>
            </a:fld>
            <a:endParaRPr lang="en-US"/>
          </a:p>
        </p:txBody>
      </p:sp>
    </p:spTree>
    <p:extLst>
      <p:ext uri="{BB962C8B-B14F-4D97-AF65-F5344CB8AC3E}">
        <p14:creationId xmlns:p14="http://schemas.microsoft.com/office/powerpoint/2010/main" val="316051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371600" y="1143000"/>
            <a:ext cx="4114800" cy="3086100"/>
          </a:xfrm>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AA15AA-413A-4E85-AE77-1435624E6AF4}" type="slidenum">
              <a:rPr lang="en-US" altLang="en-US" smtClean="0">
                <a:solidFill>
                  <a:srgbClr val="000000"/>
                </a:solidFill>
              </a:rPr>
              <a:pPr/>
              <a:t>2</a:t>
            </a:fld>
            <a:endParaRPr lang="en-US" altLang="en-US" smtClean="0">
              <a:solidFill>
                <a:srgbClr val="000000"/>
              </a:solidFill>
            </a:endParaRPr>
          </a:p>
        </p:txBody>
      </p:sp>
    </p:spTree>
    <p:extLst>
      <p:ext uri="{BB962C8B-B14F-4D97-AF65-F5344CB8AC3E}">
        <p14:creationId xmlns:p14="http://schemas.microsoft.com/office/powerpoint/2010/main" val="77626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46792-5821-42AE-BD2B-BBA7BC55D9C6}" type="slidenum">
              <a:rPr lang="en-US" altLang="en-US" smtClean="0">
                <a:solidFill>
                  <a:srgbClr val="000000"/>
                </a:solidFill>
              </a:rPr>
              <a:pPr/>
              <a:t>9</a:t>
            </a:fld>
            <a:endParaRPr lang="en-US" altLang="en-US" smtClean="0">
              <a:solidFill>
                <a:srgbClr val="000000"/>
              </a:solidFill>
            </a:endParaRPr>
          </a:p>
        </p:txBody>
      </p:sp>
    </p:spTree>
    <p:extLst>
      <p:ext uri="{BB962C8B-B14F-4D97-AF65-F5344CB8AC3E}">
        <p14:creationId xmlns:p14="http://schemas.microsoft.com/office/powerpoint/2010/main" val="146527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C0133D-4B96-4709-8077-5E3689821DF3}" type="slidenum">
              <a:rPr lang="en-US" altLang="en-US" smtClean="0">
                <a:solidFill>
                  <a:srgbClr val="000000"/>
                </a:solidFill>
              </a:rPr>
              <a:pPr/>
              <a:t>22</a:t>
            </a:fld>
            <a:endParaRPr lang="en-US" altLang="en-US" smtClean="0">
              <a:solidFill>
                <a:srgbClr val="000000"/>
              </a:solidFill>
            </a:endParaRPr>
          </a:p>
        </p:txBody>
      </p:sp>
      <p:sp>
        <p:nvSpPr>
          <p:cNvPr id="140291" name="Rectangle 2"/>
          <p:cNvSpPr>
            <a:spLocks noGrp="1" noRot="1" noChangeAspect="1" noChangeArrowheads="1" noTextEdit="1"/>
          </p:cNvSpPr>
          <p:nvPr>
            <p:ph type="sldImg"/>
          </p:nvPr>
        </p:nvSpPr>
        <p:spPr>
          <a:xfrm>
            <a:off x="1371600" y="1143000"/>
            <a:ext cx="4114800" cy="308610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 reason to do this in terms of checking for the structural adequacy of the pipe.  This was already done by the three edge test and cylinder breaks.  Could look at the pipe if we suspect construction damage.</a:t>
            </a:r>
          </a:p>
        </p:txBody>
      </p:sp>
    </p:spTree>
    <p:extLst>
      <p:ext uri="{BB962C8B-B14F-4D97-AF65-F5344CB8AC3E}">
        <p14:creationId xmlns:p14="http://schemas.microsoft.com/office/powerpoint/2010/main" val="3651930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FA60BF-869B-4BCD-9968-D4FC8DFBBFAB}" type="slidenum">
              <a:rPr lang="en-US" altLang="en-US" smtClean="0">
                <a:solidFill>
                  <a:srgbClr val="000000"/>
                </a:solidFill>
              </a:rPr>
              <a:pPr/>
              <a:t>51</a:t>
            </a:fld>
            <a:endParaRPr lang="en-US" altLang="en-US" smtClean="0">
              <a:solidFill>
                <a:srgbClr val="000000"/>
              </a:solidFill>
            </a:endParaRPr>
          </a:p>
        </p:txBody>
      </p:sp>
      <p:sp>
        <p:nvSpPr>
          <p:cNvPr id="163843" name="Rectangle 2"/>
          <p:cNvSpPr>
            <a:spLocks noGrp="1" noRot="1" noChangeAspect="1" noChangeArrowheads="1" noTextEdit="1"/>
          </p:cNvSpPr>
          <p:nvPr>
            <p:ph type="sldImg"/>
          </p:nvPr>
        </p:nvSpPr>
        <p:spPr>
          <a:xfrm>
            <a:off x="1371600" y="1143000"/>
            <a:ext cx="4114800" cy="308610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0300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371600" y="1143000"/>
            <a:ext cx="4114800" cy="3086100"/>
          </a:xfrm>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23B421-0A97-4A79-BD91-F45438E2C654}" type="slidenum">
              <a:rPr lang="en-US" altLang="en-US" smtClean="0">
                <a:solidFill>
                  <a:srgbClr val="000000"/>
                </a:solidFill>
              </a:rPr>
              <a:pPr/>
              <a:t>52</a:t>
            </a:fld>
            <a:endParaRPr lang="en-US" altLang="en-US" smtClean="0">
              <a:solidFill>
                <a:srgbClr val="000000"/>
              </a:solidFill>
            </a:endParaRPr>
          </a:p>
        </p:txBody>
      </p:sp>
    </p:spTree>
    <p:extLst>
      <p:ext uri="{BB962C8B-B14F-4D97-AF65-F5344CB8AC3E}">
        <p14:creationId xmlns:p14="http://schemas.microsoft.com/office/powerpoint/2010/main" val="186187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44287B-BEA8-491C-A1C9-0DDBE9805E1A}" type="slidenum">
              <a:rPr lang="en-US" altLang="en-US"/>
              <a:pPr/>
              <a:t>61</a:t>
            </a:fld>
            <a:endParaRPr lang="en-US" altLang="en-US"/>
          </a:p>
        </p:txBody>
      </p:sp>
      <p:sp>
        <p:nvSpPr>
          <p:cNvPr id="54275" name="Rectangle 2"/>
          <p:cNvSpPr>
            <a:spLocks noRot="1" noChangeArrowheads="1" noTextEdit="1"/>
          </p:cNvSpPr>
          <p:nvPr>
            <p:ph type="sldImg"/>
          </p:nvPr>
        </p:nvSpPr>
        <p:spPr>
          <a:xfrm>
            <a:off x="1146175" y="685800"/>
            <a:ext cx="4572000" cy="3429000"/>
          </a:xfrm>
          <a:ln/>
        </p:spPr>
      </p:sp>
      <p:sp>
        <p:nvSpPr>
          <p:cNvPr id="542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1909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6"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grpSp>
        </p:grpSp>
      </p:grpSp>
      <p:sp>
        <p:nvSpPr>
          <p:cNvPr id="194626" name="Rectangle 66"/>
          <p:cNvSpPr>
            <a:spLocks noGrp="1" noChangeArrowheads="1"/>
          </p:cNvSpPr>
          <p:nvPr>
            <p:ph type="ctrTitle" sz="quarter"/>
          </p:nvPr>
        </p:nvSpPr>
        <p:spPr>
          <a:xfrm>
            <a:off x="685800" y="1692277"/>
            <a:ext cx="7772400" cy="1736725"/>
          </a:xfrm>
        </p:spPr>
        <p:txBody>
          <a:bodyPr anchor="b"/>
          <a:lstStyle>
            <a:lvl1pPr>
              <a:defRPr sz="5400"/>
            </a:lvl1pPr>
          </a:lstStyle>
          <a:p>
            <a:r>
              <a:rPr lang="en-US"/>
              <a:t>Click to edit Master title style</a:t>
            </a:r>
          </a:p>
        </p:txBody>
      </p:sp>
      <p:sp>
        <p:nvSpPr>
          <p:cNvPr id="19462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3BFFEF94-A456-45DE-B8EF-87541BF19D6F}"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0533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A97E9BF4-4439-4A73-8094-08C0A3016B0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5139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0B41B6C8-78A2-4DF5-BBE6-98C6C2520362}"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482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9D345478-1C79-48AC-810F-8E5FBD9C56B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17618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1F8D73A-ED3A-4324-9F59-16DDF037E7D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76915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ln/>
        </p:spPr>
        <p:txBody>
          <a:bodyPr/>
          <a:lstStyle>
            <a:lvl1pPr>
              <a:defRPr/>
            </a:lvl1pPr>
          </a:lstStyle>
          <a:p>
            <a:pPr>
              <a:defRPr/>
            </a:pPr>
            <a:fld id="{53F941CF-342E-4E96-BA17-93261BBAC8F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40121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6725" y="358777"/>
            <a:ext cx="8097838" cy="631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6" y="1152525"/>
            <a:ext cx="4025900" cy="3284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152527"/>
            <a:ext cx="4027488" cy="1565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2870202"/>
            <a:ext cx="4027488" cy="156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937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66725" y="358777"/>
            <a:ext cx="8097838" cy="631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66726" y="1152527"/>
            <a:ext cx="4025900" cy="1565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152527"/>
            <a:ext cx="4027488" cy="1565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6726" y="2870202"/>
            <a:ext cx="4025900" cy="156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870202"/>
            <a:ext cx="4027488" cy="1566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308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1DD85AA1-DE5E-426F-85DC-55E4E5393FC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2900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ln/>
        </p:spPr>
        <p:txBody>
          <a:bodyPr/>
          <a:lstStyle>
            <a:lvl1pPr>
              <a:defRPr/>
            </a:lvl1pPr>
          </a:lstStyle>
          <a:p>
            <a:pPr>
              <a:defRPr/>
            </a:pPr>
            <a:fld id="{3476130C-6FC0-4E8F-A798-299A487DBCA3}"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8045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41D821C9-9DBA-4167-8060-DAC685AC78A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41274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ln/>
        </p:spPr>
        <p:txBody>
          <a:bodyPr/>
          <a:lstStyle>
            <a:lvl1pPr>
              <a:defRPr/>
            </a:lvl1pPr>
          </a:lstStyle>
          <a:p>
            <a:pPr>
              <a:defRPr/>
            </a:pPr>
            <a:fld id="{07B9DB65-AFEF-4467-B81A-BC8B9E6F96DD}"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4621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ln/>
        </p:spPr>
        <p:txBody>
          <a:bodyPr/>
          <a:lstStyle>
            <a:lvl1pPr>
              <a:defRPr/>
            </a:lvl1pPr>
          </a:lstStyle>
          <a:p>
            <a:pPr>
              <a:defRPr/>
            </a:pPr>
            <a:fld id="{6C08A6AB-11F9-4104-B5B2-854D98D68D1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2584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71"/>
          <p:cNvSpPr>
            <a:spLocks noGrp="1" noChangeArrowheads="1"/>
          </p:cNvSpPr>
          <p:nvPr>
            <p:ph type="sldNum" sz="quarter" idx="12"/>
          </p:nvPr>
        </p:nvSpPr>
        <p:spPr>
          <a:ln/>
        </p:spPr>
        <p:txBody>
          <a:bodyPr/>
          <a:lstStyle>
            <a:lvl1pPr>
              <a:defRPr/>
            </a:lvl1pPr>
          </a:lstStyle>
          <a:p>
            <a:pPr>
              <a:defRPr/>
            </a:pPr>
            <a:fld id="{A7BA9791-DE3C-4037-B2A1-E133F385417C}"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0942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E8535A18-1D07-40EF-A8FC-D03186C2EBB8}"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89193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ln/>
        </p:spPr>
        <p:txBody>
          <a:bodyPr/>
          <a:lstStyle>
            <a:lvl1pPr>
              <a:defRPr/>
            </a:lvl1pPr>
          </a:lstStyle>
          <a:p>
            <a:pPr>
              <a:defRPr/>
            </a:pPr>
            <a:fld id="{D58FCA61-E28E-4275-865C-2C05A0A812B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371248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grpSp>
        <p:nvGrpSpPr>
          <p:cNvPr id="1027" name="Group 3"/>
          <p:cNvGrpSpPr>
            <a:grpSpLocks/>
          </p:cNvGrpSpPr>
          <p:nvPr/>
        </p:nvGrpSpPr>
        <p:grpSpPr bwMode="auto">
          <a:xfrm>
            <a:off x="3176"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1034" name="Group 5"/>
            <p:cNvGrpSpPr>
              <a:grpSpLocks/>
            </p:cNvGrpSpPr>
            <p:nvPr userDrawn="1"/>
          </p:nvGrpSpPr>
          <p:grpSpPr bwMode="auto">
            <a:xfrm>
              <a:off x="3528" y="3715"/>
              <a:ext cx="792" cy="521"/>
              <a:chOff x="3527" y="3715"/>
              <a:chExt cx="792" cy="521"/>
            </a:xfrm>
          </p:grpSpPr>
          <p:sp>
            <p:nvSpPr>
              <p:cNvPr id="19354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4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4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4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4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47"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48"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49"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50"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51"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5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grpSp>
          <p:nvGrpSpPr>
            <p:cNvPr id="1035" name="Group 17"/>
            <p:cNvGrpSpPr>
              <a:grpSpLocks/>
            </p:cNvGrpSpPr>
            <p:nvPr userDrawn="1"/>
          </p:nvGrpSpPr>
          <p:grpSpPr bwMode="auto">
            <a:xfrm>
              <a:off x="1776" y="3631"/>
              <a:ext cx="1626" cy="683"/>
              <a:chOff x="1776" y="3631"/>
              <a:chExt cx="1626" cy="683"/>
            </a:xfrm>
          </p:grpSpPr>
          <p:sp>
            <p:nvSpPr>
              <p:cNvPr id="19355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5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5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5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5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5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6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6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62"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63"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64"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65"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93568"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69"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0"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grpSp>
          <p:nvGrpSpPr>
            <p:cNvPr id="1036" name="Group 36"/>
            <p:cNvGrpSpPr>
              <a:grpSpLocks/>
            </p:cNvGrpSpPr>
            <p:nvPr userDrawn="1"/>
          </p:nvGrpSpPr>
          <p:grpSpPr bwMode="auto">
            <a:xfrm>
              <a:off x="4128" y="3360"/>
              <a:ext cx="1351" cy="821"/>
              <a:chOff x="4128" y="3360"/>
              <a:chExt cx="1351" cy="821"/>
            </a:xfrm>
          </p:grpSpPr>
          <p:sp>
            <p:nvSpPr>
              <p:cNvPr id="19357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4"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5"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6"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7"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8"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79"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93581"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82"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83"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0" fontAlgn="base" hangingPunct="0">
                  <a:spcBef>
                    <a:spcPct val="0"/>
                  </a:spcBef>
                  <a:spcAft>
                    <a:spcPct val="0"/>
                  </a:spcAft>
                  <a:defRPr/>
                </a:pPr>
                <a:endParaRPr lang="en-US" sz="1800">
                  <a:solidFill>
                    <a:srgbClr val="FFFFFF"/>
                  </a:solidFill>
                </a:endParaRPr>
              </a:p>
            </p:txBody>
          </p:sp>
          <p:sp>
            <p:nvSpPr>
              <p:cNvPr id="19358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8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8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8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8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sp>
            <p:nvSpPr>
              <p:cNvPr id="19358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0" fontAlgn="base" hangingPunct="0">
                  <a:spcBef>
                    <a:spcPct val="0"/>
                  </a:spcBef>
                  <a:spcAft>
                    <a:spcPct val="0"/>
                  </a:spcAft>
                  <a:defRPr/>
                </a:pPr>
                <a:endParaRPr lang="en-US" sz="1800">
                  <a:solidFill>
                    <a:srgbClr val="FFFFFF"/>
                  </a:solidFill>
                </a:endParaRP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a:solidFill>
                    <a:srgbClr val="FFFFFF"/>
                  </a:solidFill>
                </a:endParaRP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endParaRPr lang="en-US" altLang="en-US" sz="1800" smtClean="0">
                    <a:solidFill>
                      <a:srgbClr val="FFFFFF"/>
                    </a:solidFill>
                  </a:endParaRPr>
                </a:p>
              </p:txBody>
            </p:sp>
          </p:grpSp>
        </p:grpSp>
      </p:grpSp>
      <p:sp>
        <p:nvSpPr>
          <p:cNvPr id="193603" name="Rectangle 67"/>
          <p:cNvSpPr>
            <a:spLocks noGrp="1" noChangeArrowheads="1"/>
          </p:cNvSpPr>
          <p:nvPr>
            <p:ph type="title"/>
          </p:nvPr>
        </p:nvSpPr>
        <p:spPr bwMode="auto">
          <a:xfrm>
            <a:off x="457200" y="277815"/>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193604" name="Rectangle 68"/>
          <p:cNvSpPr>
            <a:spLocks noGrp="1" noChangeArrowheads="1"/>
          </p:cNvSpPr>
          <p:nvPr>
            <p:ph type="body" idx="1"/>
          </p:nvPr>
        </p:nvSpPr>
        <p:spPr bwMode="auto">
          <a:xfrm>
            <a:off x="457200" y="1600202"/>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360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360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19360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fontAlgn="base">
              <a:spcBef>
                <a:spcPct val="0"/>
              </a:spcBef>
              <a:spcAft>
                <a:spcPct val="0"/>
              </a:spcAft>
              <a:defRPr/>
            </a:pPr>
            <a:fld id="{06B58EDA-C8B3-4EE6-A98B-2A137749E792}" type="slidenum">
              <a:rPr lang="en-US"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64946238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7.emf"/></Relationships>
</file>

<file path=ppt/slides/_rels/slide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concretespecialtiescompany.com/" TargetMode="External"/><Relationship Id="rId2" Type="http://schemas.openxmlformats.org/officeDocument/2006/relationships/hyperlink" Target="http://www.concrete-pipe.org/" TargetMode="External"/><Relationship Id="rId1" Type="http://schemas.openxmlformats.org/officeDocument/2006/relationships/slideLayout" Target="../slideLayouts/slideLayout2.xml"/><Relationship Id="rId6" Type="http://schemas.openxmlformats.org/officeDocument/2006/relationships/hyperlink" Target="http://www.concretepipes.co.uk/" TargetMode="External"/><Relationship Id="rId5" Type="http://schemas.openxmlformats.org/officeDocument/2006/relationships/hyperlink" Target="http://www.welchbrothers.com/" TargetMode="External"/><Relationship Id="rId4" Type="http://schemas.openxmlformats.org/officeDocument/2006/relationships/hyperlink" Target="http://www.countymaterials.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defRPr/>
            </a:pPr>
            <a:r>
              <a:rPr lang="en-US" dirty="0" smtClean="0">
                <a:solidFill>
                  <a:schemeClr val="accent3">
                    <a:lumMod val="20000"/>
                    <a:lumOff val="80000"/>
                  </a:schemeClr>
                </a:solidFill>
              </a:rPr>
              <a:t>Evaluation and Rehabilitation of Installed Reinforced Concrete Pipe</a:t>
            </a:r>
            <a:endParaRPr lang="en-US" dirty="0">
              <a:solidFill>
                <a:schemeClr val="accent3">
                  <a:lumMod val="20000"/>
                  <a:lumOff val="80000"/>
                </a:schemeClr>
              </a:solidFill>
            </a:endParaRPr>
          </a:p>
        </p:txBody>
      </p:sp>
      <p:sp>
        <p:nvSpPr>
          <p:cNvPr id="3" name="Subtitle 2"/>
          <p:cNvSpPr>
            <a:spLocks noGrp="1"/>
          </p:cNvSpPr>
          <p:nvPr>
            <p:ph type="subTitle" idx="1"/>
          </p:nvPr>
        </p:nvSpPr>
        <p:spPr>
          <a:xfrm>
            <a:off x="533400" y="3733800"/>
            <a:ext cx="7854950" cy="1752600"/>
          </a:xfrm>
        </p:spPr>
        <p:txBody>
          <a:bodyPr/>
          <a:lstStyle/>
          <a:p>
            <a:pPr>
              <a:defRPr/>
            </a:pPr>
            <a:r>
              <a:rPr lang="en-US" dirty="0" smtClean="0"/>
              <a:t>Glenn Clayton, P.E., LEED AP</a:t>
            </a:r>
          </a:p>
          <a:p>
            <a:pPr>
              <a:defRPr/>
            </a:pPr>
            <a:r>
              <a:rPr lang="en-US" dirty="0" smtClean="0"/>
              <a:t>Illinois Concrete Pipe Association</a:t>
            </a:r>
            <a:endParaRPr lang="en-US" dirty="0"/>
          </a:p>
        </p:txBody>
      </p:sp>
    </p:spTree>
    <p:extLst>
      <p:ext uri="{BB962C8B-B14F-4D97-AF65-F5344CB8AC3E}">
        <p14:creationId xmlns:p14="http://schemas.microsoft.com/office/powerpoint/2010/main" val="110608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a:defRPr/>
            </a:pPr>
            <a:r>
              <a:rPr lang="en-US"/>
              <a:t>Pipe Joints</a:t>
            </a:r>
          </a:p>
        </p:txBody>
      </p:sp>
      <p:sp>
        <p:nvSpPr>
          <p:cNvPr id="141315" name="Rectangle 3"/>
          <p:cNvSpPr>
            <a:spLocks noGrp="1" noChangeArrowheads="1"/>
          </p:cNvSpPr>
          <p:nvPr>
            <p:ph idx="1"/>
          </p:nvPr>
        </p:nvSpPr>
        <p:spPr/>
        <p:txBody>
          <a:bodyPr/>
          <a:lstStyle/>
          <a:p>
            <a:pPr>
              <a:defRPr/>
            </a:pPr>
            <a:r>
              <a:rPr lang="en-US" sz="2400" dirty="0"/>
              <a:t>The most common joint sealants and fillers are:</a:t>
            </a:r>
          </a:p>
          <a:p>
            <a:pPr>
              <a:defRPr/>
            </a:pPr>
            <a:endParaRPr lang="en-US" sz="2400" dirty="0"/>
          </a:p>
          <a:p>
            <a:pPr lvl="1">
              <a:buFont typeface="Wingdings" panose="05000000000000000000" pitchFamily="2" charset="2"/>
              <a:buChar char="Ø"/>
              <a:defRPr/>
            </a:pPr>
            <a:r>
              <a:rPr lang="en-US" sz="2000" dirty="0"/>
              <a:t>Bulk Mastic</a:t>
            </a:r>
          </a:p>
          <a:p>
            <a:pPr lvl="1">
              <a:buFont typeface="Wingdings" panose="05000000000000000000" pitchFamily="2" charset="2"/>
              <a:buChar char="Ø"/>
              <a:defRPr/>
            </a:pPr>
            <a:r>
              <a:rPr lang="en-US" sz="2000" dirty="0"/>
              <a:t>Preformed Flexible Joint Sealants (ASTM C 990)</a:t>
            </a:r>
          </a:p>
          <a:p>
            <a:pPr lvl="1">
              <a:buFont typeface="Wingdings" panose="05000000000000000000" pitchFamily="2" charset="2"/>
              <a:buChar char="Ø"/>
              <a:defRPr/>
            </a:pPr>
            <a:r>
              <a:rPr lang="en-US" sz="2000" dirty="0"/>
              <a:t>Rubber gaskets, attached and separate (ASTM C 443)</a:t>
            </a:r>
          </a:p>
          <a:p>
            <a:pPr lvl="1">
              <a:buFont typeface="Wingdings" panose="05000000000000000000" pitchFamily="2" charset="2"/>
              <a:buChar char="Ø"/>
              <a:defRPr/>
            </a:pPr>
            <a:r>
              <a:rPr lang="en-US" sz="2000" dirty="0"/>
              <a:t>External sealing bands (ASTM C 877)</a:t>
            </a:r>
          </a:p>
          <a:p>
            <a:pPr>
              <a:defRPr/>
            </a:pPr>
            <a:endParaRPr lang="en-US" sz="2400" dirty="0"/>
          </a:p>
          <a:p>
            <a:pPr>
              <a:defRPr/>
            </a:pPr>
            <a:endParaRPr lang="en-US" sz="2400" dirty="0"/>
          </a:p>
          <a:p>
            <a:pPr lvl="1">
              <a:buFont typeface="Wingdings" panose="05000000000000000000" pitchFamily="2" charset="2"/>
              <a:buNone/>
              <a:defRPr/>
            </a:pPr>
            <a:endParaRPr lang="en-US" sz="2000" dirty="0"/>
          </a:p>
        </p:txBody>
      </p:sp>
    </p:spTree>
    <p:extLst>
      <p:ext uri="{BB962C8B-B14F-4D97-AF65-F5344CB8AC3E}">
        <p14:creationId xmlns:p14="http://schemas.microsoft.com/office/powerpoint/2010/main" val="2150521169"/>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1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4131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4131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131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1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1981200"/>
            <a:ext cx="7851775" cy="1828800"/>
          </a:xfrm>
        </p:spPr>
        <p:txBody>
          <a:bodyPr>
            <a:normAutofit/>
          </a:bodyPr>
          <a:lstStyle/>
          <a:p>
            <a:pPr>
              <a:defRPr/>
            </a:pPr>
            <a:r>
              <a:rPr lang="en-US" i="1" dirty="0">
                <a:solidFill>
                  <a:schemeClr val="tx1"/>
                </a:solidFill>
              </a:rPr>
              <a:t>Pre-Installation </a:t>
            </a:r>
            <a:br>
              <a:rPr lang="en-US" i="1" dirty="0">
                <a:solidFill>
                  <a:schemeClr val="tx1"/>
                </a:solidFill>
              </a:rPr>
            </a:br>
            <a:r>
              <a:rPr lang="en-US" i="1" dirty="0">
                <a:solidFill>
                  <a:schemeClr val="tx1"/>
                </a:solidFill>
              </a:rPr>
              <a:t>Visual Inspection of RCP</a:t>
            </a:r>
            <a:endParaRPr lang="en-US" dirty="0">
              <a:solidFill>
                <a:schemeClr val="tx1"/>
              </a:solidFill>
            </a:endParaRPr>
          </a:p>
        </p:txBody>
      </p:sp>
    </p:spTree>
    <p:extLst>
      <p:ext uri="{BB962C8B-B14F-4D97-AF65-F5344CB8AC3E}">
        <p14:creationId xmlns:p14="http://schemas.microsoft.com/office/powerpoint/2010/main" val="399986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r>
              <a:rPr lang="en-US" dirty="0"/>
              <a:t>Product Delivery</a:t>
            </a:r>
          </a:p>
        </p:txBody>
      </p:sp>
      <p:sp>
        <p:nvSpPr>
          <p:cNvPr id="56323" name="Rectangle 3"/>
          <p:cNvSpPr>
            <a:spLocks noGrp="1" noChangeArrowheads="1"/>
          </p:cNvSpPr>
          <p:nvPr>
            <p:ph idx="1"/>
          </p:nvPr>
        </p:nvSpPr>
        <p:spPr>
          <a:xfrm>
            <a:off x="658815" y="1676400"/>
            <a:ext cx="7826375" cy="4876800"/>
          </a:xfrm>
        </p:spPr>
        <p:txBody>
          <a:bodyPr/>
          <a:lstStyle/>
          <a:p>
            <a:pPr>
              <a:lnSpc>
                <a:spcPct val="90000"/>
              </a:lnSpc>
              <a:defRPr/>
            </a:pPr>
            <a:r>
              <a:rPr lang="en-US" b="1" dirty="0"/>
              <a:t>Concrete pipe should be inspected before unloading to ensure that no damage has occurred during shipment and handling.</a:t>
            </a:r>
          </a:p>
          <a:p>
            <a:pPr>
              <a:lnSpc>
                <a:spcPct val="90000"/>
              </a:lnSpc>
              <a:defRPr/>
            </a:pPr>
            <a:r>
              <a:rPr lang="en-US" b="1" dirty="0"/>
              <a:t>Check for proper Diameter and for the proper gaskets and lubricant.</a:t>
            </a:r>
          </a:p>
          <a:p>
            <a:pPr>
              <a:lnSpc>
                <a:spcPct val="90000"/>
              </a:lnSpc>
              <a:defRPr/>
            </a:pPr>
            <a:r>
              <a:rPr lang="en-US" b="1" dirty="0"/>
              <a:t>Each piece of pipe should be marked with the manufacturer’s name, date of manufacture and strength class.</a:t>
            </a:r>
          </a:p>
          <a:p>
            <a:pPr>
              <a:lnSpc>
                <a:spcPct val="90000"/>
              </a:lnSpc>
              <a:buFont typeface="Wingdings" panose="05000000000000000000" pitchFamily="2" charset="2"/>
              <a:buNone/>
              <a:defRPr/>
            </a:pPr>
            <a:endParaRPr lang="en-US" b="1" dirty="0"/>
          </a:p>
        </p:txBody>
      </p:sp>
    </p:spTree>
    <p:extLst>
      <p:ext uri="{BB962C8B-B14F-4D97-AF65-F5344CB8AC3E}">
        <p14:creationId xmlns:p14="http://schemas.microsoft.com/office/powerpoint/2010/main" val="1506711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defRPr/>
            </a:pPr>
            <a:r>
              <a:rPr lang="en-US" sz="4000"/>
              <a:t>Repairing Minor Damage</a:t>
            </a:r>
          </a:p>
        </p:txBody>
      </p:sp>
      <p:sp>
        <p:nvSpPr>
          <p:cNvPr id="61443" name="Rectangle 3"/>
          <p:cNvSpPr>
            <a:spLocks noGrp="1" noChangeArrowheads="1"/>
          </p:cNvSpPr>
          <p:nvPr>
            <p:ph idx="1"/>
          </p:nvPr>
        </p:nvSpPr>
        <p:spPr/>
        <p:txBody>
          <a:bodyPr/>
          <a:lstStyle/>
          <a:p>
            <a:pPr>
              <a:defRPr/>
            </a:pPr>
            <a:r>
              <a:rPr lang="en-US" dirty="0"/>
              <a:t>Repairing &amp; patching of a concrete pipe is permitted  by </a:t>
            </a:r>
            <a:r>
              <a:rPr lang="en-US" dirty="0" smtClean="0"/>
              <a:t>ASTM C76. </a:t>
            </a:r>
            <a:endParaRPr lang="en-US" dirty="0"/>
          </a:p>
          <a:p>
            <a:pPr>
              <a:defRPr/>
            </a:pPr>
            <a:r>
              <a:rPr lang="en-US" dirty="0"/>
              <a:t>Occasional imperfections may be rectified, provided that the repairs are sound and properly finished and cured and the repaired product complies with </a:t>
            </a:r>
            <a:r>
              <a:rPr lang="en-US" dirty="0" smtClean="0"/>
              <a:t>IDOT specifications.</a:t>
            </a:r>
            <a:endParaRPr lang="en-US" dirty="0"/>
          </a:p>
        </p:txBody>
      </p:sp>
    </p:spTree>
    <p:extLst>
      <p:ext uri="{BB962C8B-B14F-4D97-AF65-F5344CB8AC3E}">
        <p14:creationId xmlns:p14="http://schemas.microsoft.com/office/powerpoint/2010/main" val="1472669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1981200"/>
            <a:ext cx="7851775" cy="1828800"/>
          </a:xfrm>
        </p:spPr>
        <p:txBody>
          <a:bodyPr>
            <a:normAutofit/>
          </a:bodyPr>
          <a:lstStyle/>
          <a:p>
            <a:pPr>
              <a:defRPr/>
            </a:pPr>
            <a:r>
              <a:rPr lang="en-US" b="1" i="1" dirty="0" smtClean="0">
                <a:solidFill>
                  <a:schemeClr val="accent3">
                    <a:lumMod val="20000"/>
                    <a:lumOff val="80000"/>
                  </a:schemeClr>
                </a:solidFill>
              </a:rPr>
              <a:t>Installation Highlights</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414077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bedd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507523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00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83972"/>
                                        </p:tgtEl>
                                        <p:attrNameLst>
                                          <p:attrName>style.visibility</p:attrName>
                                        </p:attrNameLst>
                                      </p:cBhvr>
                                      <p:to>
                                        <p:strVal val="visible"/>
                                      </p:to>
                                    </p:set>
                                    <p:anim calcmode="lin" valueType="num">
                                      <p:cBhvr additive="base">
                                        <p:cTn id="7" dur="500" fill="hold"/>
                                        <p:tgtEl>
                                          <p:spTgt spid="83972"/>
                                        </p:tgtEl>
                                        <p:attrNameLst>
                                          <p:attrName>ppt_x</p:attrName>
                                        </p:attrNameLst>
                                      </p:cBhvr>
                                      <p:tavLst>
                                        <p:tav tm="0">
                                          <p:val>
                                            <p:strVal val="0-#ppt_w/2"/>
                                          </p:val>
                                        </p:tav>
                                        <p:tav tm="100000">
                                          <p:val>
                                            <p:strVal val="#ppt_x"/>
                                          </p:val>
                                        </p:tav>
                                      </p:tavLst>
                                    </p:anim>
                                    <p:anim calcmode="lin" valueType="num">
                                      <p:cBhvr additive="base">
                                        <p:cTn id="8" dur="500" fill="hold"/>
                                        <p:tgtEl>
                                          <p:spTgt spid="839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defRPr/>
            </a:pPr>
            <a:r>
              <a:rPr lang="en-US" sz="4000"/>
              <a:t>Importance of Proper Installation</a:t>
            </a:r>
          </a:p>
        </p:txBody>
      </p:sp>
      <p:sp>
        <p:nvSpPr>
          <p:cNvPr id="95235" name="Rectangle 3"/>
          <p:cNvSpPr>
            <a:spLocks noGrp="1" noChangeArrowheads="1"/>
          </p:cNvSpPr>
          <p:nvPr>
            <p:ph idx="1"/>
          </p:nvPr>
        </p:nvSpPr>
        <p:spPr/>
        <p:txBody>
          <a:bodyPr/>
          <a:lstStyle/>
          <a:p>
            <a:pPr>
              <a:defRPr/>
            </a:pPr>
            <a:r>
              <a:rPr lang="en-US" dirty="0" smtClean="0"/>
              <a:t>Proper installation will ensure </a:t>
            </a:r>
            <a:r>
              <a:rPr lang="en-US" b="1" i="1" dirty="0" smtClean="0"/>
              <a:t>structural adequacy</a:t>
            </a:r>
            <a:r>
              <a:rPr lang="en-US" dirty="0" smtClean="0"/>
              <a:t> to carry the service loads.</a:t>
            </a:r>
          </a:p>
          <a:p>
            <a:pPr>
              <a:defRPr/>
            </a:pPr>
            <a:r>
              <a:rPr lang="en-US" dirty="0" smtClean="0"/>
              <a:t>Proper </a:t>
            </a:r>
            <a:r>
              <a:rPr lang="en-US" dirty="0"/>
              <a:t>installation will ensure the system will have the design </a:t>
            </a:r>
            <a:r>
              <a:rPr lang="en-US" b="1" i="1" dirty="0"/>
              <a:t>hydraulic capacity</a:t>
            </a:r>
            <a:r>
              <a:rPr lang="en-US" dirty="0"/>
              <a:t>.</a:t>
            </a:r>
          </a:p>
          <a:p>
            <a:pPr>
              <a:defRPr/>
            </a:pPr>
            <a:r>
              <a:rPr lang="en-US" dirty="0" smtClean="0"/>
              <a:t>Proper </a:t>
            </a:r>
            <a:r>
              <a:rPr lang="en-US" dirty="0"/>
              <a:t>installation will </a:t>
            </a:r>
            <a:r>
              <a:rPr lang="en-US" b="1" i="1" dirty="0"/>
              <a:t>limit</a:t>
            </a:r>
            <a:r>
              <a:rPr lang="en-US" dirty="0"/>
              <a:t> the potential for </a:t>
            </a:r>
            <a:r>
              <a:rPr lang="en-US" b="1" i="1" dirty="0"/>
              <a:t>infiltration/</a:t>
            </a:r>
            <a:r>
              <a:rPr lang="en-US" b="1" i="1" dirty="0" err="1"/>
              <a:t>exfiltration</a:t>
            </a:r>
            <a:r>
              <a:rPr lang="en-US" dirty="0"/>
              <a:t>.</a:t>
            </a:r>
          </a:p>
        </p:txBody>
      </p:sp>
    </p:spTree>
    <p:extLst>
      <p:ext uri="{BB962C8B-B14F-4D97-AF65-F5344CB8AC3E}">
        <p14:creationId xmlns:p14="http://schemas.microsoft.com/office/powerpoint/2010/main" val="2534814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685800"/>
            <a:ext cx="7772400" cy="1143000"/>
          </a:xfrm>
        </p:spPr>
        <p:txBody>
          <a:bodyPr>
            <a:normAutofit fontScale="90000"/>
          </a:bodyPr>
          <a:lstStyle/>
          <a:p>
            <a:pPr>
              <a:defRPr/>
            </a:pPr>
            <a:r>
              <a:rPr lang="en-US" dirty="0" smtClean="0">
                <a:solidFill>
                  <a:schemeClr val="tx1"/>
                </a:solidFill>
              </a:rPr>
              <a:t>Installation Problems Leading to Poor </a:t>
            </a:r>
            <a:r>
              <a:rPr lang="en-US" b="1" i="1" dirty="0" smtClean="0">
                <a:solidFill>
                  <a:schemeClr val="tx1"/>
                </a:solidFill>
              </a:rPr>
              <a:t>Structural</a:t>
            </a:r>
            <a:r>
              <a:rPr lang="en-US" dirty="0" smtClean="0">
                <a:solidFill>
                  <a:schemeClr val="tx1"/>
                </a:solidFill>
              </a:rPr>
              <a:t> Performance</a:t>
            </a:r>
            <a:endParaRPr lang="en-US" dirty="0">
              <a:solidFill>
                <a:schemeClr val="tx1"/>
              </a:solidFill>
            </a:endParaRPr>
          </a:p>
        </p:txBody>
      </p:sp>
      <p:sp>
        <p:nvSpPr>
          <p:cNvPr id="102403" name="Rectangle 3"/>
          <p:cNvSpPr>
            <a:spLocks noGrp="1" noChangeArrowheads="1"/>
          </p:cNvSpPr>
          <p:nvPr>
            <p:ph idx="1"/>
          </p:nvPr>
        </p:nvSpPr>
        <p:spPr>
          <a:xfrm>
            <a:off x="609600" y="2286002"/>
            <a:ext cx="7772400" cy="4119563"/>
          </a:xfrm>
        </p:spPr>
        <p:txBody>
          <a:bodyPr>
            <a:normAutofit lnSpcReduction="10000"/>
          </a:bodyPr>
          <a:lstStyle/>
          <a:p>
            <a:pPr lvl="1">
              <a:buFont typeface="Arial" pitchFamily="34" charset="0"/>
              <a:buChar char="•"/>
              <a:defRPr/>
            </a:pPr>
            <a:r>
              <a:rPr lang="en-US" dirty="0" smtClean="0"/>
              <a:t>Lack </a:t>
            </a:r>
            <a:r>
              <a:rPr lang="en-US" dirty="0"/>
              <a:t>of adequate foundation preparation, or improper bedding material or bedding thickness may cause differential settlement and poor joint performance. </a:t>
            </a:r>
            <a:endParaRPr lang="en-US" dirty="0" smtClean="0"/>
          </a:p>
          <a:p>
            <a:pPr lvl="1">
              <a:buFont typeface="Arial" pitchFamily="34" charset="0"/>
              <a:buChar char="•"/>
              <a:defRPr/>
            </a:pPr>
            <a:r>
              <a:rPr lang="en-US" dirty="0" smtClean="0"/>
              <a:t>Inadequate initial backfill compaction may cause stresses greater than anticipated in the design.</a:t>
            </a:r>
          </a:p>
          <a:p>
            <a:pPr lvl="1">
              <a:buFont typeface="Arial" pitchFamily="34" charset="0"/>
              <a:buChar char="•"/>
              <a:defRPr/>
            </a:pPr>
            <a:r>
              <a:rPr lang="en-US" dirty="0" smtClean="0"/>
              <a:t>Heavy compaction equipment used over the pipe without adequate clearance may damage the pipe.</a:t>
            </a:r>
          </a:p>
          <a:p>
            <a:pPr lvl="1">
              <a:buFont typeface="Arial" pitchFamily="34" charset="0"/>
              <a:buChar char="•"/>
              <a:defRPr/>
            </a:pPr>
            <a:endParaRPr lang="en-US" sz="2200" dirty="0"/>
          </a:p>
          <a:p>
            <a:pPr lvl="1">
              <a:buFont typeface="Arial" pitchFamily="34" charset="0"/>
              <a:buChar char="•"/>
              <a:defRPr/>
            </a:pPr>
            <a:endParaRPr lang="en-US" sz="2200" dirty="0"/>
          </a:p>
          <a:p>
            <a:pPr lvl="1">
              <a:defRPr/>
            </a:pPr>
            <a:endParaRPr lang="en-US" sz="2400" dirty="0"/>
          </a:p>
          <a:p>
            <a:pPr lvl="1">
              <a:defRPr/>
            </a:pPr>
            <a:endParaRPr lang="en-US" sz="2400" b="1" i="1" dirty="0">
              <a:solidFill>
                <a:srgbClr val="FF0000"/>
              </a:solidFill>
            </a:endParaRPr>
          </a:p>
          <a:p>
            <a:pPr lvl="1">
              <a:defRPr/>
            </a:pPr>
            <a:endParaRPr lang="en-US" sz="2400" b="1" i="1" dirty="0">
              <a:solidFill>
                <a:srgbClr val="FF0000"/>
              </a:solidFill>
            </a:endParaRPr>
          </a:p>
          <a:p>
            <a:pPr lvl="1">
              <a:buFont typeface="Wingdings" panose="05000000000000000000" pitchFamily="2" charset="2"/>
              <a:buNone/>
              <a:defRPr/>
            </a:pPr>
            <a:endParaRPr lang="en-US" sz="2400" b="1" i="1" dirty="0">
              <a:solidFill>
                <a:srgbClr val="FF0000"/>
              </a:solidFill>
            </a:endParaRPr>
          </a:p>
          <a:p>
            <a:pPr lvl="1">
              <a:defRPr/>
            </a:pPr>
            <a:endParaRPr lang="en-US" sz="2400" dirty="0"/>
          </a:p>
          <a:p>
            <a:pPr lvl="1">
              <a:defRPr/>
            </a:pPr>
            <a:endParaRPr lang="en-US" sz="2200" dirty="0"/>
          </a:p>
        </p:txBody>
      </p:sp>
    </p:spTree>
    <p:extLst>
      <p:ext uri="{BB962C8B-B14F-4D97-AF65-F5344CB8AC3E}">
        <p14:creationId xmlns:p14="http://schemas.microsoft.com/office/powerpoint/2010/main" val="3987403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ox(in)">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Effect transition="in" filter="box(out)">
                                      <p:cBhvr>
                                        <p:cTn id="12" dur="500"/>
                                        <p:tgtEl>
                                          <p:spTgt spid="102403">
                                            <p:txEl>
                                              <p:pRg st="0" end="0"/>
                                            </p:tx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02403">
                                            <p:txEl>
                                              <p:pRg st="1" end="1"/>
                                            </p:txEl>
                                          </p:spTgt>
                                        </p:tgtEl>
                                        <p:attrNameLst>
                                          <p:attrName>style.visibility</p:attrName>
                                        </p:attrNameLst>
                                      </p:cBhvr>
                                      <p:to>
                                        <p:strVal val="visible"/>
                                      </p:to>
                                    </p:set>
                                    <p:animEffect transition="in" filter="box(out)">
                                      <p:cBhvr>
                                        <p:cTn id="15" dur="500"/>
                                        <p:tgtEl>
                                          <p:spTgt spid="102403">
                                            <p:txEl>
                                              <p:pRg st="1" end="1"/>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102403">
                                            <p:txEl>
                                              <p:pRg st="2" end="2"/>
                                            </p:txEl>
                                          </p:spTgt>
                                        </p:tgtEl>
                                        <p:attrNameLst>
                                          <p:attrName>style.visibility</p:attrName>
                                        </p:attrNameLst>
                                      </p:cBhvr>
                                      <p:to>
                                        <p:strVal val="visible"/>
                                      </p:to>
                                    </p:set>
                                    <p:animEffect transition="in" filter="box(out)">
                                      <p:cBhvr>
                                        <p:cTn id="18" dur="5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utoUpdateAnimBg="0"/>
      <p:bldP spid="10240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a_sunk_cat_backho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2"/>
            <a:ext cx="7696200" cy="631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023489"/>
      </p:ext>
    </p:extLst>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1143000"/>
            <a:ext cx="7772400" cy="1143000"/>
          </a:xfrm>
        </p:spPr>
        <p:txBody>
          <a:bodyPr>
            <a:normAutofit fontScale="90000"/>
          </a:bodyPr>
          <a:lstStyle/>
          <a:p>
            <a:pPr>
              <a:defRPr/>
            </a:pPr>
            <a:r>
              <a:rPr lang="en-US" dirty="0" smtClean="0">
                <a:solidFill>
                  <a:schemeClr val="tx1"/>
                </a:solidFill>
              </a:rPr>
              <a:t>Installation Problems Leading to Poor </a:t>
            </a:r>
            <a:r>
              <a:rPr lang="en-US" b="1" i="1" dirty="0" smtClean="0">
                <a:solidFill>
                  <a:schemeClr val="tx1"/>
                </a:solidFill>
              </a:rPr>
              <a:t>Hydraulic</a:t>
            </a:r>
            <a:r>
              <a:rPr lang="en-US" dirty="0" smtClean="0">
                <a:solidFill>
                  <a:schemeClr val="tx1"/>
                </a:solidFill>
              </a:rPr>
              <a:t> Performance</a:t>
            </a:r>
            <a:endParaRPr lang="en-US" dirty="0">
              <a:solidFill>
                <a:schemeClr val="tx1"/>
              </a:solidFill>
            </a:endParaRPr>
          </a:p>
        </p:txBody>
      </p:sp>
      <p:sp>
        <p:nvSpPr>
          <p:cNvPr id="102403" name="Rectangle 3"/>
          <p:cNvSpPr>
            <a:spLocks noGrp="1" noChangeArrowheads="1"/>
          </p:cNvSpPr>
          <p:nvPr>
            <p:ph idx="1"/>
          </p:nvPr>
        </p:nvSpPr>
        <p:spPr>
          <a:xfrm>
            <a:off x="685800" y="2971802"/>
            <a:ext cx="7772400" cy="4119563"/>
          </a:xfrm>
        </p:spPr>
        <p:txBody>
          <a:bodyPr>
            <a:normAutofit/>
          </a:bodyPr>
          <a:lstStyle/>
          <a:p>
            <a:pPr lvl="1">
              <a:buFont typeface="Arial" pitchFamily="34" charset="0"/>
              <a:buChar char="•"/>
              <a:defRPr/>
            </a:pPr>
            <a:r>
              <a:rPr lang="en-US" dirty="0" smtClean="0"/>
              <a:t>Lack of conformance to plan line &amp; grade. </a:t>
            </a:r>
          </a:p>
          <a:p>
            <a:pPr lvl="1">
              <a:buFont typeface="Arial" pitchFamily="34" charset="0"/>
              <a:buChar char="•"/>
              <a:defRPr/>
            </a:pPr>
            <a:r>
              <a:rPr lang="en-US" dirty="0" smtClean="0"/>
              <a:t>Lack of adequate foundation preparation, or improper bedding material or bedding thickness may cause differential settlement and poor hydraulic performance. </a:t>
            </a:r>
          </a:p>
          <a:p>
            <a:pPr lvl="1">
              <a:buFont typeface="Wingdings" panose="05000000000000000000" pitchFamily="2" charset="2"/>
              <a:buNone/>
              <a:defRPr/>
            </a:pPr>
            <a:endParaRPr lang="en-US" sz="2400" b="1" i="1" dirty="0">
              <a:solidFill>
                <a:srgbClr val="FF0000"/>
              </a:solidFill>
            </a:endParaRPr>
          </a:p>
          <a:p>
            <a:pPr lvl="1">
              <a:defRPr/>
            </a:pPr>
            <a:endParaRPr lang="en-US" sz="2400" b="1" i="1" dirty="0">
              <a:solidFill>
                <a:srgbClr val="FF0000"/>
              </a:solidFill>
            </a:endParaRPr>
          </a:p>
          <a:p>
            <a:pPr lvl="1">
              <a:buFont typeface="Wingdings" panose="05000000000000000000" pitchFamily="2" charset="2"/>
              <a:buNone/>
              <a:defRPr/>
            </a:pPr>
            <a:endParaRPr lang="en-US" sz="2400" b="1" i="1" dirty="0">
              <a:solidFill>
                <a:srgbClr val="FF0000"/>
              </a:solidFill>
            </a:endParaRPr>
          </a:p>
          <a:p>
            <a:pPr lvl="1">
              <a:defRPr/>
            </a:pPr>
            <a:endParaRPr lang="en-US" sz="2400" dirty="0"/>
          </a:p>
        </p:txBody>
      </p:sp>
    </p:spTree>
    <p:extLst>
      <p:ext uri="{BB962C8B-B14F-4D97-AF65-F5344CB8AC3E}">
        <p14:creationId xmlns:p14="http://schemas.microsoft.com/office/powerpoint/2010/main" val="4074400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ox(in)">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Effect transition="in" filter="box(out)">
                                      <p:cBhvr>
                                        <p:cTn id="12" dur="500"/>
                                        <p:tgtEl>
                                          <p:spTgt spid="102403">
                                            <p:txEl>
                                              <p:pRg st="0" end="0"/>
                                            </p:tx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02403">
                                            <p:txEl>
                                              <p:pRg st="1" end="1"/>
                                            </p:txEl>
                                          </p:spTgt>
                                        </p:tgtEl>
                                        <p:attrNameLst>
                                          <p:attrName>style.visibility</p:attrName>
                                        </p:attrNameLst>
                                      </p:cBhvr>
                                      <p:to>
                                        <p:strVal val="visible"/>
                                      </p:to>
                                    </p:set>
                                    <p:animEffect transition="in" filter="box(out)">
                                      <p:cBhvr>
                                        <p:cTn id="15" dur="500"/>
                                        <p:tgtEl>
                                          <p:spTgt spid="1024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utoUpdateAnimBg="0"/>
      <p:bldP spid="102403"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7352" y="640724"/>
            <a:ext cx="8229600" cy="1143000"/>
          </a:xfrm>
        </p:spPr>
        <p:txBody>
          <a:bodyPr>
            <a:normAutofit fontScale="90000"/>
          </a:bodyPr>
          <a:lstStyle/>
          <a:p>
            <a:pPr>
              <a:defRPr/>
            </a:pPr>
            <a:r>
              <a:rPr lang="en-US" sz="4000" dirty="0"/>
              <a:t>Overview of “Evaluation and Rehabilitation of Installed Reinforced Concrete Pipe”</a:t>
            </a:r>
          </a:p>
        </p:txBody>
      </p:sp>
      <p:sp>
        <p:nvSpPr>
          <p:cNvPr id="4099" name="Rectangle 3"/>
          <p:cNvSpPr>
            <a:spLocks noGrp="1" noChangeArrowheads="1"/>
          </p:cNvSpPr>
          <p:nvPr>
            <p:ph idx="1"/>
          </p:nvPr>
        </p:nvSpPr>
        <p:spPr>
          <a:xfrm>
            <a:off x="405685" y="2164726"/>
            <a:ext cx="8229600" cy="4525963"/>
          </a:xfrm>
        </p:spPr>
        <p:txBody>
          <a:bodyPr/>
          <a:lstStyle/>
          <a:p>
            <a:pPr>
              <a:defRPr/>
            </a:pPr>
            <a:r>
              <a:rPr lang="en-US" dirty="0"/>
              <a:t>Design of RCP</a:t>
            </a:r>
          </a:p>
          <a:p>
            <a:pPr>
              <a:defRPr/>
            </a:pPr>
            <a:r>
              <a:rPr lang="en-US" dirty="0" smtClean="0"/>
              <a:t>Pre-Installation Visual Inspection of RCP</a:t>
            </a:r>
          </a:p>
          <a:p>
            <a:pPr>
              <a:defRPr/>
            </a:pPr>
            <a:r>
              <a:rPr lang="en-US" dirty="0" smtClean="0"/>
              <a:t>Installation Highlights</a:t>
            </a:r>
          </a:p>
          <a:p>
            <a:pPr>
              <a:defRPr/>
            </a:pPr>
            <a:r>
              <a:rPr lang="en-US" dirty="0" smtClean="0"/>
              <a:t>Post-Installation Visual Inspection of RCP</a:t>
            </a:r>
          </a:p>
          <a:p>
            <a:pPr>
              <a:defRPr/>
            </a:pPr>
            <a:r>
              <a:rPr lang="en-US" dirty="0" smtClean="0"/>
              <a:t>Condition Evaluation &amp; Acceptance Criteria</a:t>
            </a:r>
          </a:p>
          <a:p>
            <a:pPr>
              <a:defRPr/>
            </a:pPr>
            <a:r>
              <a:rPr lang="en-US" dirty="0" smtClean="0"/>
              <a:t>Rehabilitation Methods</a:t>
            </a:r>
            <a:endParaRPr lang="en-US" dirty="0"/>
          </a:p>
          <a:p>
            <a:pPr>
              <a:defRPr/>
            </a:pPr>
            <a:endParaRPr lang="en-US" dirty="0"/>
          </a:p>
        </p:txBody>
      </p:sp>
    </p:spTree>
    <p:extLst>
      <p:ext uri="{BB962C8B-B14F-4D97-AF65-F5344CB8AC3E}">
        <p14:creationId xmlns:p14="http://schemas.microsoft.com/office/powerpoint/2010/main" val="153334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990600"/>
            <a:ext cx="7772400" cy="1143000"/>
          </a:xfrm>
        </p:spPr>
        <p:txBody>
          <a:bodyPr>
            <a:normAutofit fontScale="90000"/>
          </a:bodyPr>
          <a:lstStyle/>
          <a:p>
            <a:pPr>
              <a:defRPr/>
            </a:pPr>
            <a:r>
              <a:rPr lang="en-US" dirty="0" smtClean="0">
                <a:solidFill>
                  <a:schemeClr val="tx1"/>
                </a:solidFill>
              </a:rPr>
              <a:t>Installation Problems Leading to Poor </a:t>
            </a:r>
            <a:r>
              <a:rPr lang="en-US" b="1" i="1" dirty="0" smtClean="0">
                <a:solidFill>
                  <a:schemeClr val="tx1"/>
                </a:solidFill>
              </a:rPr>
              <a:t>Joint</a:t>
            </a:r>
            <a:r>
              <a:rPr lang="en-US" dirty="0" smtClean="0">
                <a:solidFill>
                  <a:schemeClr val="tx1"/>
                </a:solidFill>
              </a:rPr>
              <a:t> Performance</a:t>
            </a:r>
            <a:endParaRPr lang="en-US" dirty="0">
              <a:solidFill>
                <a:schemeClr val="tx1"/>
              </a:solidFill>
            </a:endParaRPr>
          </a:p>
        </p:txBody>
      </p:sp>
      <p:sp>
        <p:nvSpPr>
          <p:cNvPr id="102403" name="Rectangle 3"/>
          <p:cNvSpPr>
            <a:spLocks noGrp="1" noChangeArrowheads="1"/>
          </p:cNvSpPr>
          <p:nvPr>
            <p:ph idx="1"/>
          </p:nvPr>
        </p:nvSpPr>
        <p:spPr>
          <a:xfrm>
            <a:off x="685800" y="2514602"/>
            <a:ext cx="7772400" cy="4119563"/>
          </a:xfrm>
        </p:spPr>
        <p:txBody>
          <a:bodyPr>
            <a:normAutofit/>
          </a:bodyPr>
          <a:lstStyle/>
          <a:p>
            <a:pPr>
              <a:defRPr/>
            </a:pPr>
            <a:r>
              <a:rPr lang="en-US" sz="2600" dirty="0"/>
              <a:t>Infiltration/</a:t>
            </a:r>
            <a:r>
              <a:rPr lang="en-US" sz="2600" dirty="0" err="1"/>
              <a:t>Exfiltration</a:t>
            </a:r>
            <a:endParaRPr lang="en-US" sz="2600" dirty="0"/>
          </a:p>
          <a:p>
            <a:pPr lvl="1">
              <a:defRPr/>
            </a:pPr>
            <a:r>
              <a:rPr lang="en-US" sz="2400" dirty="0"/>
              <a:t>Improper joining procedures may damage the bell and/or spigot, thereby reducing joint performance.</a:t>
            </a:r>
          </a:p>
          <a:p>
            <a:pPr lvl="1">
              <a:defRPr/>
            </a:pPr>
            <a:r>
              <a:rPr lang="en-US" sz="2400" dirty="0"/>
              <a:t>Joint misalignment may prevent the gasket from properly sealing the joint. </a:t>
            </a:r>
          </a:p>
          <a:p>
            <a:pPr lvl="1">
              <a:defRPr/>
            </a:pPr>
            <a:r>
              <a:rPr lang="en-US" sz="2400" dirty="0"/>
              <a:t>Improper gasket installation may cause the joint to leak.</a:t>
            </a:r>
            <a:endParaRPr lang="en-US" sz="2200" dirty="0"/>
          </a:p>
        </p:txBody>
      </p:sp>
    </p:spTree>
    <p:extLst>
      <p:ext uri="{BB962C8B-B14F-4D97-AF65-F5344CB8AC3E}">
        <p14:creationId xmlns:p14="http://schemas.microsoft.com/office/powerpoint/2010/main" val="3596205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Effect transition="in" filter="box(in)">
                                      <p:cBhvr>
                                        <p:cTn id="7" dur="500"/>
                                        <p:tgtEl>
                                          <p:spTgt spid="102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403">
                                            <p:txEl>
                                              <p:pRg st="0" end="0"/>
                                            </p:txEl>
                                          </p:spTgt>
                                        </p:tgtEl>
                                        <p:attrNameLst>
                                          <p:attrName>style.visibility</p:attrName>
                                        </p:attrNameLst>
                                      </p:cBhvr>
                                      <p:to>
                                        <p:strVal val="visible"/>
                                      </p:to>
                                    </p:set>
                                    <p:animEffect transition="in" filter="box(out)">
                                      <p:cBhvr>
                                        <p:cTn id="12" dur="500"/>
                                        <p:tgtEl>
                                          <p:spTgt spid="102403">
                                            <p:txEl>
                                              <p:pRg st="0" end="0"/>
                                            </p:tx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02403">
                                            <p:txEl>
                                              <p:pRg st="1" end="1"/>
                                            </p:txEl>
                                          </p:spTgt>
                                        </p:tgtEl>
                                        <p:attrNameLst>
                                          <p:attrName>style.visibility</p:attrName>
                                        </p:attrNameLst>
                                      </p:cBhvr>
                                      <p:to>
                                        <p:strVal val="visible"/>
                                      </p:to>
                                    </p:set>
                                    <p:animEffect transition="in" filter="box(out)">
                                      <p:cBhvr>
                                        <p:cTn id="15" dur="500"/>
                                        <p:tgtEl>
                                          <p:spTgt spid="102403">
                                            <p:txEl>
                                              <p:pRg st="1" end="1"/>
                                            </p:txEl>
                                          </p:spTgt>
                                        </p:tgtEl>
                                      </p:cBhvr>
                                    </p:animEffect>
                                  </p:childTnLst>
                                </p:cTn>
                              </p:par>
                              <p:par>
                                <p:cTn id="16" presetID="4" presetClass="entr" presetSubtype="32" fill="hold" grpId="0" nodeType="withEffect">
                                  <p:stCondLst>
                                    <p:cond delay="0"/>
                                  </p:stCondLst>
                                  <p:childTnLst>
                                    <p:set>
                                      <p:cBhvr>
                                        <p:cTn id="17" dur="1" fill="hold">
                                          <p:stCondLst>
                                            <p:cond delay="0"/>
                                          </p:stCondLst>
                                        </p:cTn>
                                        <p:tgtEl>
                                          <p:spTgt spid="102403">
                                            <p:txEl>
                                              <p:pRg st="2" end="2"/>
                                            </p:txEl>
                                          </p:spTgt>
                                        </p:tgtEl>
                                        <p:attrNameLst>
                                          <p:attrName>style.visibility</p:attrName>
                                        </p:attrNameLst>
                                      </p:cBhvr>
                                      <p:to>
                                        <p:strVal val="visible"/>
                                      </p:to>
                                    </p:set>
                                    <p:animEffect transition="in" filter="box(out)">
                                      <p:cBhvr>
                                        <p:cTn id="18" dur="500"/>
                                        <p:tgtEl>
                                          <p:spTgt spid="102403">
                                            <p:txEl>
                                              <p:pRg st="2" end="2"/>
                                            </p:txEl>
                                          </p:spTgt>
                                        </p:tgtEl>
                                      </p:cBhvr>
                                    </p:animEffect>
                                  </p:childTnLst>
                                </p:cTn>
                              </p:par>
                              <p:par>
                                <p:cTn id="19" presetID="4" presetClass="entr" presetSubtype="32" fill="hold" grpId="0" nodeType="withEffect">
                                  <p:stCondLst>
                                    <p:cond delay="0"/>
                                  </p:stCondLst>
                                  <p:childTnLst>
                                    <p:set>
                                      <p:cBhvr>
                                        <p:cTn id="20" dur="1" fill="hold">
                                          <p:stCondLst>
                                            <p:cond delay="0"/>
                                          </p:stCondLst>
                                        </p:cTn>
                                        <p:tgtEl>
                                          <p:spTgt spid="102403">
                                            <p:txEl>
                                              <p:pRg st="3" end="3"/>
                                            </p:txEl>
                                          </p:spTgt>
                                        </p:tgtEl>
                                        <p:attrNameLst>
                                          <p:attrName>style.visibility</p:attrName>
                                        </p:attrNameLst>
                                      </p:cBhvr>
                                      <p:to>
                                        <p:strVal val="visible"/>
                                      </p:to>
                                    </p:set>
                                    <p:animEffect transition="in" filter="box(out)">
                                      <p:cBhvr>
                                        <p:cTn id="21" dur="500"/>
                                        <p:tgtEl>
                                          <p:spTgt spid="1024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utoUpdateAnimBg="0"/>
      <p:bldP spid="10240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1981200"/>
            <a:ext cx="7851775" cy="1828800"/>
          </a:xfrm>
        </p:spPr>
        <p:txBody>
          <a:bodyPr>
            <a:normAutofit/>
          </a:bodyPr>
          <a:lstStyle/>
          <a:p>
            <a:pPr>
              <a:defRPr/>
            </a:pPr>
            <a:r>
              <a:rPr lang="en-US" i="1" dirty="0">
                <a:solidFill>
                  <a:schemeClr val="accent3">
                    <a:lumMod val="20000"/>
                    <a:lumOff val="80000"/>
                  </a:schemeClr>
                </a:solidFill>
              </a:rPr>
              <a:t>Post-Installation </a:t>
            </a:r>
            <a:br>
              <a:rPr lang="en-US" i="1" dirty="0">
                <a:solidFill>
                  <a:schemeClr val="accent3">
                    <a:lumMod val="20000"/>
                    <a:lumOff val="80000"/>
                  </a:schemeClr>
                </a:solidFill>
              </a:rPr>
            </a:br>
            <a:r>
              <a:rPr lang="en-US" i="1" dirty="0">
                <a:solidFill>
                  <a:schemeClr val="accent3">
                    <a:lumMod val="20000"/>
                    <a:lumOff val="80000"/>
                  </a:schemeClr>
                </a:solidFill>
              </a:rPr>
              <a:t>Inspection of RCP</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192730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219200"/>
            <a:ext cx="8229600" cy="1143000"/>
          </a:xfrm>
        </p:spPr>
        <p:txBody>
          <a:bodyPr>
            <a:noAutofit/>
          </a:bodyPr>
          <a:lstStyle/>
          <a:p>
            <a:pPr>
              <a:defRPr/>
            </a:pPr>
            <a:r>
              <a:rPr lang="en-US" sz="4800" dirty="0"/>
              <a:t>Post Installation </a:t>
            </a:r>
            <a:br>
              <a:rPr lang="en-US" sz="4800" dirty="0"/>
            </a:br>
            <a:r>
              <a:rPr lang="en-US" sz="4800" dirty="0"/>
              <a:t>Inspection &amp; Testing</a:t>
            </a:r>
          </a:p>
        </p:txBody>
      </p:sp>
      <p:sp>
        <p:nvSpPr>
          <p:cNvPr id="173059" name="Rectangle 3"/>
          <p:cNvSpPr>
            <a:spLocks noGrp="1" noChangeArrowheads="1"/>
          </p:cNvSpPr>
          <p:nvPr>
            <p:ph idx="1"/>
          </p:nvPr>
        </p:nvSpPr>
        <p:spPr>
          <a:xfrm>
            <a:off x="457200" y="3124200"/>
            <a:ext cx="8229600" cy="4389438"/>
          </a:xfrm>
        </p:spPr>
        <p:txBody>
          <a:bodyPr/>
          <a:lstStyle/>
          <a:p>
            <a:pPr>
              <a:defRPr/>
            </a:pPr>
            <a:r>
              <a:rPr lang="en-US" dirty="0"/>
              <a:t>No post-installation testing or inspection is required by IDOT </a:t>
            </a:r>
          </a:p>
          <a:p>
            <a:pPr>
              <a:defRPr/>
            </a:pPr>
            <a:r>
              <a:rPr lang="en-US" dirty="0"/>
              <a:t>No post-installation testing or inspection is required in the “Standard Specifications for Water &amp; Sewer Main Construction in Illinois”</a:t>
            </a:r>
          </a:p>
        </p:txBody>
      </p:sp>
    </p:spTree>
    <p:extLst>
      <p:ext uri="{BB962C8B-B14F-4D97-AF65-F5344CB8AC3E}">
        <p14:creationId xmlns:p14="http://schemas.microsoft.com/office/powerpoint/2010/main" val="4200407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14400" y="457200"/>
            <a:ext cx="7315200" cy="1143000"/>
          </a:xfrm>
        </p:spPr>
        <p:txBody>
          <a:bodyPr>
            <a:normAutofit fontScale="90000"/>
          </a:bodyPr>
          <a:lstStyle/>
          <a:p>
            <a:pPr>
              <a:defRPr/>
            </a:pPr>
            <a:r>
              <a:rPr lang="en-US" sz="3600" dirty="0"/>
              <a:t>Rationale for Lack of Post-Installation Testing Requirements</a:t>
            </a:r>
          </a:p>
        </p:txBody>
      </p:sp>
      <p:sp>
        <p:nvSpPr>
          <p:cNvPr id="175107" name="Rectangle 3"/>
          <p:cNvSpPr>
            <a:spLocks noGrp="1" noChangeArrowheads="1"/>
          </p:cNvSpPr>
          <p:nvPr>
            <p:ph idx="1"/>
          </p:nvPr>
        </p:nvSpPr>
        <p:spPr>
          <a:xfrm>
            <a:off x="381000" y="1828800"/>
            <a:ext cx="8153400" cy="4724400"/>
          </a:xfrm>
        </p:spPr>
        <p:txBody>
          <a:bodyPr/>
          <a:lstStyle/>
          <a:p>
            <a:pPr>
              <a:defRPr/>
            </a:pPr>
            <a:r>
              <a:rPr lang="en-US" sz="2800" dirty="0"/>
              <a:t>No known structural failures of RCP in storm sewer and culvert applications in Illinois</a:t>
            </a:r>
          </a:p>
          <a:p>
            <a:pPr>
              <a:defRPr/>
            </a:pPr>
            <a:r>
              <a:rPr lang="en-US" sz="2800" dirty="0"/>
              <a:t>IDOT QC/QA Program Requirements, including pre-installation testing and visual inspection, ensure product conformance to the specifications</a:t>
            </a:r>
          </a:p>
          <a:p>
            <a:pPr>
              <a:defRPr/>
            </a:pPr>
            <a:r>
              <a:rPr lang="en-US" sz="2800" dirty="0"/>
              <a:t>RCP’s inherent strength and rigidity result in little reliance on soil support for its load-carrying capacity</a:t>
            </a:r>
          </a:p>
        </p:txBody>
      </p:sp>
    </p:spTree>
    <p:extLst>
      <p:ext uri="{BB962C8B-B14F-4D97-AF65-F5344CB8AC3E}">
        <p14:creationId xmlns:p14="http://schemas.microsoft.com/office/powerpoint/2010/main" val="964028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2438400"/>
            <a:ext cx="7851775" cy="1828800"/>
          </a:xfrm>
        </p:spPr>
        <p:txBody>
          <a:bodyPr>
            <a:normAutofit/>
          </a:bodyPr>
          <a:lstStyle/>
          <a:p>
            <a:pPr>
              <a:defRPr/>
            </a:pPr>
            <a:r>
              <a:rPr lang="en-US" i="1">
                <a:solidFill>
                  <a:schemeClr val="accent3">
                    <a:lumMod val="20000"/>
                    <a:lumOff val="80000"/>
                  </a:schemeClr>
                </a:solidFill>
              </a:rPr>
              <a:t>Condition Evaluation &amp; Acceptance Criteria</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3347217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dirty="0" smtClean="0"/>
              <a:t>More Common Condition Types</a:t>
            </a:r>
            <a:endParaRPr lang="en-US" dirty="0"/>
          </a:p>
        </p:txBody>
      </p:sp>
      <p:sp>
        <p:nvSpPr>
          <p:cNvPr id="23555" name="Rectangle 3"/>
          <p:cNvSpPr>
            <a:spLocks noGrp="1" noChangeArrowheads="1"/>
          </p:cNvSpPr>
          <p:nvPr>
            <p:ph idx="1"/>
          </p:nvPr>
        </p:nvSpPr>
        <p:spPr>
          <a:xfrm>
            <a:off x="457200" y="2468565"/>
            <a:ext cx="8229600" cy="4389437"/>
          </a:xfrm>
        </p:spPr>
        <p:txBody>
          <a:bodyPr>
            <a:normAutofit/>
          </a:bodyPr>
          <a:lstStyle/>
          <a:p>
            <a:pPr>
              <a:lnSpc>
                <a:spcPct val="90000"/>
              </a:lnSpc>
              <a:defRPr/>
            </a:pPr>
            <a:r>
              <a:rPr lang="en-US" dirty="0" smtClean="0"/>
              <a:t>Joint defects-open joints, cracking</a:t>
            </a:r>
          </a:p>
          <a:p>
            <a:pPr>
              <a:lnSpc>
                <a:spcPct val="90000"/>
              </a:lnSpc>
              <a:defRPr/>
            </a:pPr>
            <a:r>
              <a:rPr lang="en-US" dirty="0" smtClean="0"/>
              <a:t>Cracking – longitudinal, circumferential, multiple</a:t>
            </a:r>
          </a:p>
          <a:p>
            <a:pPr>
              <a:lnSpc>
                <a:spcPct val="90000"/>
              </a:lnSpc>
              <a:defRPr/>
            </a:pPr>
            <a:endParaRPr lang="en-US" dirty="0" smtClean="0"/>
          </a:p>
          <a:p>
            <a:pPr>
              <a:lnSpc>
                <a:spcPct val="90000"/>
              </a:lnSpc>
              <a:defRPr/>
            </a:pPr>
            <a:endParaRPr lang="en-US" dirty="0"/>
          </a:p>
        </p:txBody>
      </p:sp>
    </p:spTree>
    <p:extLst>
      <p:ext uri="{BB962C8B-B14F-4D97-AF65-F5344CB8AC3E}">
        <p14:creationId xmlns:p14="http://schemas.microsoft.com/office/powerpoint/2010/main" val="3436742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dirty="0" smtClean="0"/>
              <a:t>Less Common Condition Types</a:t>
            </a:r>
            <a:endParaRPr lang="en-US" dirty="0"/>
          </a:p>
        </p:txBody>
      </p:sp>
      <p:sp>
        <p:nvSpPr>
          <p:cNvPr id="23555" name="Rectangle 3"/>
          <p:cNvSpPr>
            <a:spLocks noGrp="1" noChangeArrowheads="1"/>
          </p:cNvSpPr>
          <p:nvPr>
            <p:ph idx="1"/>
          </p:nvPr>
        </p:nvSpPr>
        <p:spPr>
          <a:xfrm>
            <a:off x="457200" y="2468565"/>
            <a:ext cx="8229600" cy="4389437"/>
          </a:xfrm>
        </p:spPr>
        <p:txBody>
          <a:bodyPr>
            <a:normAutofit/>
          </a:bodyPr>
          <a:lstStyle/>
          <a:p>
            <a:pPr>
              <a:lnSpc>
                <a:spcPct val="90000"/>
              </a:lnSpc>
              <a:defRPr/>
            </a:pPr>
            <a:r>
              <a:rPr lang="en-US" dirty="0" err="1" smtClean="0"/>
              <a:t>Spalling</a:t>
            </a:r>
            <a:r>
              <a:rPr lang="en-US" dirty="0" smtClean="0"/>
              <a:t>/</a:t>
            </a:r>
            <a:r>
              <a:rPr lang="en-US" dirty="0" err="1" smtClean="0"/>
              <a:t>Slabbing</a:t>
            </a:r>
            <a:endParaRPr lang="en-US" dirty="0" smtClean="0"/>
          </a:p>
          <a:p>
            <a:pPr>
              <a:lnSpc>
                <a:spcPct val="90000"/>
              </a:lnSpc>
              <a:defRPr/>
            </a:pPr>
            <a:r>
              <a:rPr lang="en-US" dirty="0" smtClean="0"/>
              <a:t>Corrosion</a:t>
            </a:r>
          </a:p>
          <a:p>
            <a:pPr>
              <a:lnSpc>
                <a:spcPct val="90000"/>
              </a:lnSpc>
              <a:defRPr/>
            </a:pPr>
            <a:r>
              <a:rPr lang="en-US" dirty="0" smtClean="0"/>
              <a:t>Abrasion</a:t>
            </a:r>
          </a:p>
          <a:p>
            <a:pPr>
              <a:lnSpc>
                <a:spcPct val="90000"/>
              </a:lnSpc>
              <a:defRPr/>
            </a:pPr>
            <a:r>
              <a:rPr lang="en-US" dirty="0" smtClean="0"/>
              <a:t>Misalignment</a:t>
            </a:r>
          </a:p>
          <a:p>
            <a:pPr>
              <a:lnSpc>
                <a:spcPct val="90000"/>
              </a:lnSpc>
              <a:defRPr/>
            </a:pPr>
            <a:endParaRPr lang="en-US" dirty="0" smtClean="0"/>
          </a:p>
          <a:p>
            <a:pPr>
              <a:lnSpc>
                <a:spcPct val="90000"/>
              </a:lnSpc>
              <a:defRPr/>
            </a:pPr>
            <a:endParaRPr lang="en-US" dirty="0"/>
          </a:p>
        </p:txBody>
      </p:sp>
    </p:spTree>
    <p:extLst>
      <p:ext uri="{BB962C8B-B14F-4D97-AF65-F5344CB8AC3E}">
        <p14:creationId xmlns:p14="http://schemas.microsoft.com/office/powerpoint/2010/main" val="1276327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defRPr/>
            </a:pPr>
            <a:r>
              <a:rPr lang="en-US"/>
              <a:t>Concerns  of Cracking</a:t>
            </a:r>
          </a:p>
        </p:txBody>
      </p:sp>
      <p:sp>
        <p:nvSpPr>
          <p:cNvPr id="23555" name="Rectangle 3"/>
          <p:cNvSpPr>
            <a:spLocks noGrp="1" noChangeArrowheads="1"/>
          </p:cNvSpPr>
          <p:nvPr>
            <p:ph idx="1"/>
          </p:nvPr>
        </p:nvSpPr>
        <p:spPr>
          <a:xfrm>
            <a:off x="457200" y="2468565"/>
            <a:ext cx="8229600" cy="4389437"/>
          </a:xfrm>
        </p:spPr>
        <p:txBody>
          <a:bodyPr/>
          <a:lstStyle/>
          <a:p>
            <a:pPr>
              <a:lnSpc>
                <a:spcPct val="90000"/>
              </a:lnSpc>
              <a:defRPr/>
            </a:pPr>
            <a:r>
              <a:rPr lang="en-US" dirty="0" smtClean="0"/>
              <a:t>Structural capacity</a:t>
            </a:r>
            <a:endParaRPr lang="en-US" dirty="0"/>
          </a:p>
          <a:p>
            <a:pPr>
              <a:lnSpc>
                <a:spcPct val="90000"/>
              </a:lnSpc>
              <a:defRPr/>
            </a:pPr>
            <a:r>
              <a:rPr lang="en-US" dirty="0" smtClean="0"/>
              <a:t>Corrosion potential</a:t>
            </a:r>
          </a:p>
          <a:p>
            <a:pPr>
              <a:lnSpc>
                <a:spcPct val="90000"/>
              </a:lnSpc>
              <a:defRPr/>
            </a:pPr>
            <a:r>
              <a:rPr lang="en-US" dirty="0" smtClean="0"/>
              <a:t>Infiltration/ </a:t>
            </a:r>
            <a:r>
              <a:rPr lang="en-US" dirty="0" err="1" smtClean="0"/>
              <a:t>exfiltration</a:t>
            </a:r>
            <a:r>
              <a:rPr lang="en-US" dirty="0" smtClean="0"/>
              <a:t> </a:t>
            </a:r>
            <a:endParaRPr lang="en-US" dirty="0"/>
          </a:p>
        </p:txBody>
      </p:sp>
    </p:spTree>
    <p:extLst>
      <p:ext uri="{BB962C8B-B14F-4D97-AF65-F5344CB8AC3E}">
        <p14:creationId xmlns:p14="http://schemas.microsoft.com/office/powerpoint/2010/main" val="1146089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pPr>
              <a:defRPr/>
            </a:pPr>
            <a:r>
              <a:rPr lang="en-US"/>
              <a:t>Value of Videotaped Inspections</a:t>
            </a:r>
          </a:p>
        </p:txBody>
      </p:sp>
      <p:sp>
        <p:nvSpPr>
          <p:cNvPr id="63491" name="Rectangle 3"/>
          <p:cNvSpPr>
            <a:spLocks noGrp="1" noChangeArrowheads="1"/>
          </p:cNvSpPr>
          <p:nvPr>
            <p:ph idx="1"/>
          </p:nvPr>
        </p:nvSpPr>
        <p:spPr/>
        <p:txBody>
          <a:bodyPr/>
          <a:lstStyle/>
          <a:p>
            <a:pPr>
              <a:buFont typeface="Wingdings" panose="05000000000000000000" pitchFamily="2" charset="2"/>
              <a:buNone/>
              <a:defRPr/>
            </a:pPr>
            <a:r>
              <a:rPr lang="en-US" sz="2800"/>
              <a:t>“Viewing a videotape of the inside of the pipe gives little or no information regarding concrete cover over the steel, strength, corrosion resistance, or life expectancy of the pipe. Pipe inspectors must be aware of the attributes of the pipe material, and cores must be taken to understand fully what they are seeing on tape.”</a:t>
            </a:r>
          </a:p>
          <a:p>
            <a:pPr>
              <a:buFont typeface="Wingdings" panose="05000000000000000000" pitchFamily="2" charset="2"/>
              <a:buNone/>
              <a:defRPr/>
            </a:pPr>
            <a:r>
              <a:rPr lang="en-US" sz="2800" b="1" i="1"/>
              <a:t>Positive Aging</a:t>
            </a:r>
            <a:r>
              <a:rPr lang="en-US" sz="2800"/>
              <a:t> by Ken Kienow, P.E.</a:t>
            </a:r>
          </a:p>
        </p:txBody>
      </p:sp>
    </p:spTree>
    <p:extLst>
      <p:ext uri="{BB962C8B-B14F-4D97-AF65-F5344CB8AC3E}">
        <p14:creationId xmlns:p14="http://schemas.microsoft.com/office/powerpoint/2010/main" val="2608921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02 inch c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2"/>
            <a:ext cx="64008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3"/>
          <p:cNvSpPr txBox="1">
            <a:spLocks noChangeArrowheads="1"/>
          </p:cNvSpPr>
          <p:nvPr/>
        </p:nvSpPr>
        <p:spPr bwMode="auto">
          <a:xfrm>
            <a:off x="7620000" y="5105402"/>
            <a:ext cx="121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FontTx/>
              <a:buNone/>
            </a:pPr>
            <a:r>
              <a:rPr lang="en-US" altLang="en-US" sz="2400">
                <a:solidFill>
                  <a:srgbClr val="FFFFFF"/>
                </a:solidFill>
                <a:latin typeface="Times New Roman" panose="02020603050405020304" pitchFamily="18" charset="0"/>
              </a:rPr>
              <a:t>0.02” Crack</a:t>
            </a:r>
          </a:p>
        </p:txBody>
      </p:sp>
    </p:spTree>
    <p:extLst>
      <p:ext uri="{BB962C8B-B14F-4D97-AF65-F5344CB8AC3E}">
        <p14:creationId xmlns:p14="http://schemas.microsoft.com/office/powerpoint/2010/main" val="33139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pPr>
              <a:defRPr/>
            </a:pPr>
            <a:r>
              <a:rPr lang="en-US" dirty="0" smtClean="0"/>
              <a:t>Factors Affecting Installed Condition</a:t>
            </a:r>
            <a:endParaRPr lang="en-US" dirty="0"/>
          </a:p>
        </p:txBody>
      </p:sp>
      <p:graphicFrame>
        <p:nvGraphicFramePr>
          <p:cNvPr id="5" name="Content Placeholder 4"/>
          <p:cNvGraphicFramePr>
            <a:graphicFrameLocks noGrp="1"/>
          </p:cNvGraphicFramePr>
          <p:nvPr>
            <p:ph idx="1"/>
          </p:nvPr>
        </p:nvGraphicFramePr>
        <p:xfrm>
          <a:off x="457200" y="1600202"/>
          <a:ext cx="5181600" cy="4648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5486400" y="1447800"/>
            <a:ext cx="3429000" cy="4648200"/>
          </a:xfrm>
          <a:prstGeom prst="rect">
            <a:avLst/>
          </a:prstGeom>
        </p:spPr>
        <p:txBody>
          <a:bodyPr anchor="ctr">
            <a:normAutofit/>
          </a:bodyPr>
          <a:lstStyle/>
          <a:p>
            <a:pPr algn="ctr">
              <a:spcBef>
                <a:spcPct val="0"/>
              </a:spcBef>
              <a:defRPr/>
            </a:pPr>
            <a:r>
              <a:rPr lang="en-US" sz="4400" dirty="0">
                <a:solidFill>
                  <a:srgbClr val="FFFFFF"/>
                </a:solidFill>
              </a:rPr>
              <a:t>Strength</a:t>
            </a:r>
          </a:p>
          <a:p>
            <a:pPr algn="ctr">
              <a:spcBef>
                <a:spcPct val="0"/>
              </a:spcBef>
              <a:defRPr/>
            </a:pPr>
            <a:r>
              <a:rPr lang="en-US" sz="4400" dirty="0">
                <a:solidFill>
                  <a:srgbClr val="FFFFFF"/>
                </a:solidFill>
              </a:rPr>
              <a:t>Hydraulics Joints Durability</a:t>
            </a:r>
          </a:p>
        </p:txBody>
      </p:sp>
    </p:spTree>
    <p:extLst>
      <p:ext uri="{BB962C8B-B14F-4D97-AF65-F5344CB8AC3E}">
        <p14:creationId xmlns:p14="http://schemas.microsoft.com/office/powerpoint/2010/main" val="2754833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685800" y="1981200"/>
            <a:ext cx="7772400" cy="5486400"/>
          </a:xfrm>
        </p:spPr>
        <p:txBody>
          <a:bodyPr/>
          <a:lstStyle/>
          <a:p>
            <a:pPr>
              <a:buFont typeface="Wingdings" panose="05000000000000000000" pitchFamily="2" charset="2"/>
              <a:buNone/>
              <a:defRPr/>
            </a:pPr>
            <a:r>
              <a:rPr lang="en-US" dirty="0"/>
              <a:t>“	Some engineers insist that a crack in a concrete pipe in excess of 0.01 inch represents a failure or partial failure situation. Such a conclusion is utterly ridiculous and represents a disservice, not only to the concrete pipe industry, but taxpayers as well.”</a:t>
            </a:r>
          </a:p>
          <a:p>
            <a:pPr>
              <a:buFont typeface="Wingdings" panose="05000000000000000000" pitchFamily="2" charset="2"/>
              <a:buNone/>
              <a:defRPr/>
            </a:pPr>
            <a:endParaRPr lang="en-US" dirty="0"/>
          </a:p>
          <a:p>
            <a:pPr>
              <a:buFont typeface="Wingdings" panose="05000000000000000000" pitchFamily="2" charset="2"/>
              <a:buNone/>
              <a:defRPr/>
            </a:pPr>
            <a:r>
              <a:rPr lang="en-US" dirty="0"/>
              <a:t>				Professor M. G. Spangler</a:t>
            </a:r>
          </a:p>
        </p:txBody>
      </p:sp>
    </p:spTree>
    <p:extLst>
      <p:ext uri="{BB962C8B-B14F-4D97-AF65-F5344CB8AC3E}">
        <p14:creationId xmlns:p14="http://schemas.microsoft.com/office/powerpoint/2010/main" val="293625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685800" y="2133600"/>
            <a:ext cx="7772400" cy="5410200"/>
          </a:xfrm>
        </p:spPr>
        <p:txBody>
          <a:bodyPr/>
          <a:lstStyle/>
          <a:p>
            <a:pPr>
              <a:buFont typeface="Wingdings" panose="05000000000000000000" pitchFamily="2" charset="2"/>
              <a:buNone/>
              <a:defRPr/>
            </a:pPr>
            <a:r>
              <a:rPr lang="en-US" dirty="0"/>
              <a:t>	“Cracks up to approximately 1/16</a:t>
            </a:r>
            <a:r>
              <a:rPr lang="en-US" baseline="30000" dirty="0"/>
              <a:t>th</a:t>
            </a:r>
            <a:r>
              <a:rPr lang="en-US" dirty="0"/>
              <a:t>-inch will not permit corrosion except under the most adverse conditions.”</a:t>
            </a:r>
          </a:p>
          <a:p>
            <a:pPr>
              <a:buFont typeface="Wingdings" panose="05000000000000000000" pitchFamily="2" charset="2"/>
              <a:buNone/>
              <a:defRPr/>
            </a:pPr>
            <a:endParaRPr lang="en-US" dirty="0"/>
          </a:p>
          <a:p>
            <a:pPr>
              <a:buFont typeface="Wingdings" panose="05000000000000000000" pitchFamily="2" charset="2"/>
              <a:buNone/>
              <a:defRPr/>
            </a:pPr>
            <a:r>
              <a:rPr lang="en-US" dirty="0"/>
              <a:t>				 Professor M. G. Spangler</a:t>
            </a:r>
          </a:p>
        </p:txBody>
      </p:sp>
    </p:spTree>
    <p:extLst>
      <p:ext uri="{BB962C8B-B14F-4D97-AF65-F5344CB8AC3E}">
        <p14:creationId xmlns:p14="http://schemas.microsoft.com/office/powerpoint/2010/main" val="2408334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defRPr/>
            </a:pPr>
            <a:r>
              <a:rPr lang="en-US" dirty="0"/>
              <a:t>AASHTO Section 27</a:t>
            </a:r>
          </a:p>
        </p:txBody>
      </p:sp>
      <p:sp>
        <p:nvSpPr>
          <p:cNvPr id="30723" name="Rectangle 3"/>
          <p:cNvSpPr>
            <a:spLocks noGrp="1" noChangeArrowheads="1"/>
          </p:cNvSpPr>
          <p:nvPr>
            <p:ph idx="1"/>
          </p:nvPr>
        </p:nvSpPr>
        <p:spPr/>
        <p:txBody>
          <a:bodyPr/>
          <a:lstStyle/>
          <a:p>
            <a:pPr>
              <a:defRPr/>
            </a:pPr>
            <a:r>
              <a:rPr lang="en-US" dirty="0" smtClean="0"/>
              <a:t>27.3.1 </a:t>
            </a:r>
          </a:p>
          <a:p>
            <a:pPr>
              <a:defRPr/>
            </a:pPr>
            <a:r>
              <a:rPr lang="en-US" dirty="0" smtClean="0"/>
              <a:t>“</a:t>
            </a:r>
            <a:r>
              <a:rPr lang="en-US" dirty="0"/>
              <a:t>Generally, in non-corrosive environments, cracks 0.10-inch or less in width are considered acceptable.”</a:t>
            </a:r>
          </a:p>
        </p:txBody>
      </p:sp>
    </p:spTree>
    <p:extLst>
      <p:ext uri="{BB962C8B-B14F-4D97-AF65-F5344CB8AC3E}">
        <p14:creationId xmlns:p14="http://schemas.microsoft.com/office/powerpoint/2010/main" val="278926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066800"/>
            <a:ext cx="8229600" cy="1143000"/>
          </a:xfrm>
        </p:spPr>
        <p:txBody>
          <a:bodyPr>
            <a:normAutofit fontScale="90000"/>
          </a:bodyPr>
          <a:lstStyle/>
          <a:p>
            <a:pPr>
              <a:defRPr/>
            </a:pPr>
            <a:r>
              <a:rPr lang="en-US" sz="3200" dirty="0"/>
              <a:t>ASCE 15-93 “Standard Practice for Direct Design of Buried Precast Concrete Pipe Using Standard Installations (SIDD)</a:t>
            </a:r>
          </a:p>
        </p:txBody>
      </p:sp>
      <p:sp>
        <p:nvSpPr>
          <p:cNvPr id="33795" name="Rectangle 3"/>
          <p:cNvSpPr>
            <a:spLocks noGrp="1" noChangeArrowheads="1"/>
          </p:cNvSpPr>
          <p:nvPr>
            <p:ph idx="1"/>
          </p:nvPr>
        </p:nvSpPr>
        <p:spPr>
          <a:xfrm>
            <a:off x="457200" y="2286000"/>
            <a:ext cx="8229600" cy="4389438"/>
          </a:xfrm>
        </p:spPr>
        <p:txBody>
          <a:bodyPr/>
          <a:lstStyle/>
          <a:p>
            <a:pPr>
              <a:defRPr/>
            </a:pPr>
            <a:r>
              <a:rPr lang="en-US" sz="2800" dirty="0"/>
              <a:t>Section C7.2.3</a:t>
            </a:r>
          </a:p>
          <a:p>
            <a:pPr>
              <a:buFont typeface="Wingdings" panose="05000000000000000000" pitchFamily="2" charset="2"/>
              <a:buNone/>
              <a:defRPr/>
            </a:pPr>
            <a:r>
              <a:rPr lang="en-US" sz="2800" dirty="0"/>
              <a:t>“Cracks are expected to occur in pipelines designed using this practice, just as cracks are expected in most reinforced-concrete structures that are subject to their design service loads. The 0.01-inch crack was originally selected arbitrarily as a test criterion and was then, and is now, not intended as an indication of structurally distressed or failed pipe in the installed condition.”</a:t>
            </a:r>
          </a:p>
        </p:txBody>
      </p:sp>
    </p:spTree>
    <p:extLst>
      <p:ext uri="{BB962C8B-B14F-4D97-AF65-F5344CB8AC3E}">
        <p14:creationId xmlns:p14="http://schemas.microsoft.com/office/powerpoint/2010/main" val="4230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defRPr/>
            </a:pPr>
            <a:r>
              <a:rPr lang="en-US" sz="4000"/>
              <a:t>Ohio Department of Transportation</a:t>
            </a:r>
          </a:p>
        </p:txBody>
      </p:sp>
      <p:sp>
        <p:nvSpPr>
          <p:cNvPr id="34819" name="Rectangle 3"/>
          <p:cNvSpPr>
            <a:spLocks noGrp="1" noChangeArrowheads="1"/>
          </p:cNvSpPr>
          <p:nvPr>
            <p:ph idx="1"/>
          </p:nvPr>
        </p:nvSpPr>
        <p:spPr/>
        <p:txBody>
          <a:bodyPr/>
          <a:lstStyle/>
          <a:p>
            <a:pPr>
              <a:buFont typeface="Wingdings" panose="05000000000000000000" pitchFamily="2" charset="2"/>
              <a:buNone/>
              <a:defRPr/>
            </a:pPr>
            <a:r>
              <a:rPr lang="en-US"/>
              <a:t>“In Ohio, the Department of Transportation has developed a post construction inspection standard for installed pipe, where there is evidence of cracking, that requires nothing to be done to a pipe with a crack up to 0.06-inch, due to the autogenous healing that is expected to occur.”</a:t>
            </a:r>
          </a:p>
        </p:txBody>
      </p:sp>
    </p:spTree>
    <p:extLst>
      <p:ext uri="{BB962C8B-B14F-4D97-AF65-F5344CB8AC3E}">
        <p14:creationId xmlns:p14="http://schemas.microsoft.com/office/powerpoint/2010/main" val="2367644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81025" y="2252663"/>
            <a:ext cx="7772400" cy="1143000"/>
          </a:xfrm>
        </p:spPr>
        <p:txBody>
          <a:bodyPr>
            <a:normAutofit fontScale="90000"/>
          </a:bodyPr>
          <a:lstStyle/>
          <a:p>
            <a:pPr algn="l">
              <a:defRPr/>
            </a:pPr>
            <a:r>
              <a:rPr lang="en-US" sz="3200" dirty="0"/>
              <a:t>“The design crack is V-shaped in nature and is widest at the surface usually penetrating no further than the first reinforcing cage. Corrosion of the reinforcement is unlikely, providing the crack is not wide enough to permit circulation of moisture and replenishment of oxygen. Cracks in excess of 0.01-inch have been observed after several years with no evidence of corrosion.”</a:t>
            </a:r>
          </a:p>
        </p:txBody>
      </p:sp>
      <p:sp>
        <p:nvSpPr>
          <p:cNvPr id="17411" name="Rectangle 3"/>
          <p:cNvSpPr>
            <a:spLocks noGrp="1" noChangeArrowheads="1"/>
          </p:cNvSpPr>
          <p:nvPr>
            <p:ph type="body" idx="1"/>
          </p:nvPr>
        </p:nvSpPr>
        <p:spPr/>
        <p:txBody>
          <a:bodyPr/>
          <a:lstStyle/>
          <a:p>
            <a:pPr>
              <a:buFont typeface="Wingdings" panose="05000000000000000000" pitchFamily="2" charset="2"/>
              <a:buNone/>
              <a:defRPr/>
            </a:pPr>
            <a:endParaRPr lang="en-US"/>
          </a:p>
          <a:p>
            <a:pPr>
              <a:buFont typeface="Wingdings" panose="05000000000000000000" pitchFamily="2" charset="2"/>
              <a:buNone/>
              <a:defRPr/>
            </a:pPr>
            <a:endParaRPr lang="en-US"/>
          </a:p>
          <a:p>
            <a:pPr>
              <a:buFont typeface="Wingdings" panose="05000000000000000000" pitchFamily="2" charset="2"/>
              <a:buNone/>
              <a:defRPr/>
            </a:pPr>
            <a:endParaRPr lang="en-US"/>
          </a:p>
        </p:txBody>
      </p:sp>
      <p:sp>
        <p:nvSpPr>
          <p:cNvPr id="17412" name="Rectangle 4"/>
          <p:cNvSpPr>
            <a:spLocks noChangeArrowheads="1"/>
          </p:cNvSpPr>
          <p:nvPr/>
        </p:nvSpPr>
        <p:spPr bwMode="auto">
          <a:xfrm>
            <a:off x="609600" y="5410200"/>
            <a:ext cx="7772400" cy="1143000"/>
          </a:xfrm>
          <a:prstGeom prst="rect">
            <a:avLst/>
          </a:prstGeom>
          <a:noFill/>
          <a:ln w="9525">
            <a:noFill/>
            <a:miter lim="800000"/>
            <a:headEnd/>
            <a:tailEnd/>
          </a:ln>
          <a:effectLst/>
        </p:spPr>
        <p:txBody>
          <a:bodyPr anchor="ctr"/>
          <a:lstStyle/>
          <a:p>
            <a:pPr fontAlgn="base">
              <a:spcBef>
                <a:spcPct val="0"/>
              </a:spcBef>
              <a:spcAft>
                <a:spcPct val="0"/>
              </a:spcAft>
              <a:defRPr/>
            </a:pPr>
            <a:r>
              <a:rPr lang="en-US" sz="2400" b="1" i="1">
                <a:solidFill>
                  <a:srgbClr val="CCECFF"/>
                </a:solidFill>
                <a:effectLst>
                  <a:outerShdw blurRad="38100" dist="38100" dir="2700000" algn="tl">
                    <a:srgbClr val="000000"/>
                  </a:outerShdw>
                </a:effectLst>
              </a:rPr>
              <a:t>Significance of Ultimate-Strength Requirements in Reinforced Concrete Pipe Design </a:t>
            </a:r>
            <a:r>
              <a:rPr lang="en-US" sz="2400">
                <a:solidFill>
                  <a:srgbClr val="CCECFF"/>
                </a:solidFill>
                <a:effectLst>
                  <a:outerShdw blurRad="38100" dist="38100" dir="2700000" algn="tl">
                    <a:srgbClr val="000000"/>
                  </a:outerShdw>
                </a:effectLst>
              </a:rPr>
              <a:t>by Balaram K. Singh, P.E., Michigan Department of Transportation</a:t>
            </a:r>
          </a:p>
        </p:txBody>
      </p:sp>
    </p:spTree>
    <p:extLst>
      <p:ext uri="{BB962C8B-B14F-4D97-AF65-F5344CB8AC3E}">
        <p14:creationId xmlns:p14="http://schemas.microsoft.com/office/powerpoint/2010/main" val="574742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Users\Glenn\Documents\Product Info\LaserProfileArticle\LaserProfileArti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0"/>
            <a:ext cx="6140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347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defRPr/>
            </a:pPr>
            <a:r>
              <a:rPr lang="en-US"/>
              <a:t>Diamond Bar Culvert  Study</a:t>
            </a:r>
          </a:p>
        </p:txBody>
      </p:sp>
      <p:sp>
        <p:nvSpPr>
          <p:cNvPr id="35843" name="Rectangle 3"/>
          <p:cNvSpPr>
            <a:spLocks noGrp="1" noChangeArrowheads="1"/>
          </p:cNvSpPr>
          <p:nvPr>
            <p:ph idx="1"/>
          </p:nvPr>
        </p:nvSpPr>
        <p:spPr/>
        <p:txBody>
          <a:bodyPr/>
          <a:lstStyle/>
          <a:p>
            <a:pPr>
              <a:defRPr/>
            </a:pPr>
            <a:r>
              <a:rPr lang="en-US"/>
              <a:t>The “Diamond Bar Culvert” in California was installed under 80-feet of fill.</a:t>
            </a:r>
          </a:p>
          <a:p>
            <a:pPr>
              <a:defRPr/>
            </a:pPr>
            <a:r>
              <a:rPr lang="en-US"/>
              <a:t>Although cracks up to 0.2-inch were observed, structural integrity was maintained.</a:t>
            </a:r>
          </a:p>
          <a:p>
            <a:pPr>
              <a:defRPr/>
            </a:pPr>
            <a:r>
              <a:rPr lang="en-US"/>
              <a:t>It was deduced that similar results could be expected under similar operating conditions.</a:t>
            </a:r>
          </a:p>
        </p:txBody>
      </p:sp>
    </p:spTree>
    <p:extLst>
      <p:ext uri="{BB962C8B-B14F-4D97-AF65-F5344CB8AC3E}">
        <p14:creationId xmlns:p14="http://schemas.microsoft.com/office/powerpoint/2010/main" val="21434506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Users\Glenn\Pictures\2008-07-08\8146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2"/>
            <a:ext cx="87630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918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Users\Glenn\Pictures\concrete pipe failures\hydrogen sulfide-Indiana\RCPHS4.jp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41500" y="1349377"/>
            <a:ext cx="5461000" cy="3705225"/>
          </a:xfrm>
        </p:spPr>
      </p:pic>
    </p:spTree>
    <p:extLst>
      <p:ext uri="{BB962C8B-B14F-4D97-AF65-F5344CB8AC3E}">
        <p14:creationId xmlns:p14="http://schemas.microsoft.com/office/powerpoint/2010/main" val="261807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609"/>
            <a:ext cx="8229600" cy="1143000"/>
          </a:xfrm>
        </p:spPr>
        <p:txBody>
          <a:bodyPr>
            <a:normAutofit fontScale="90000"/>
          </a:bodyPr>
          <a:lstStyle/>
          <a:p>
            <a:pPr>
              <a:defRPr/>
            </a:pPr>
            <a:r>
              <a:rPr lang="en-US" dirty="0" smtClean="0"/>
              <a:t>Why Study Design, Manufacture &amp; Installation ?</a:t>
            </a:r>
            <a:endParaRPr lang="en-US" dirty="0"/>
          </a:p>
        </p:txBody>
      </p:sp>
      <p:sp>
        <p:nvSpPr>
          <p:cNvPr id="3" name="Content Placeholder 2"/>
          <p:cNvSpPr>
            <a:spLocks noGrp="1"/>
          </p:cNvSpPr>
          <p:nvPr>
            <p:ph idx="1"/>
          </p:nvPr>
        </p:nvSpPr>
        <p:spPr>
          <a:xfrm>
            <a:off x="457200" y="2819400"/>
            <a:ext cx="8229600" cy="4389438"/>
          </a:xfrm>
        </p:spPr>
        <p:txBody>
          <a:bodyPr/>
          <a:lstStyle/>
          <a:p>
            <a:pPr>
              <a:defRPr/>
            </a:pPr>
            <a:r>
              <a:rPr lang="en-US" dirty="0" smtClean="0"/>
              <a:t>Aid in forensic analysis of existing pipeline condition</a:t>
            </a:r>
          </a:p>
          <a:p>
            <a:pPr>
              <a:defRPr/>
            </a:pPr>
            <a:r>
              <a:rPr lang="en-US" dirty="0" smtClean="0"/>
              <a:t>Provide basis for ensuring proper functioning of new sewers and culverts</a:t>
            </a:r>
            <a:endParaRPr lang="en-US" dirty="0"/>
          </a:p>
        </p:txBody>
      </p:sp>
    </p:spTree>
    <p:extLst>
      <p:ext uri="{BB962C8B-B14F-4D97-AF65-F5344CB8AC3E}">
        <p14:creationId xmlns:p14="http://schemas.microsoft.com/office/powerpoint/2010/main" val="911812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57202"/>
            <a:ext cx="8229600" cy="1139825"/>
          </a:xfrm>
        </p:spPr>
        <p:txBody>
          <a:bodyPr/>
          <a:lstStyle/>
          <a:p>
            <a:pPr>
              <a:defRPr/>
            </a:pPr>
            <a:r>
              <a:rPr lang="en-US" dirty="0" err="1">
                <a:solidFill>
                  <a:schemeClr val="tx1"/>
                </a:solidFill>
              </a:rPr>
              <a:t>Autogenous</a:t>
            </a:r>
            <a:r>
              <a:rPr lang="en-US" dirty="0">
                <a:solidFill>
                  <a:schemeClr val="tx1"/>
                </a:solidFill>
              </a:rPr>
              <a:t> Healing</a:t>
            </a:r>
          </a:p>
        </p:txBody>
      </p:sp>
      <p:sp>
        <p:nvSpPr>
          <p:cNvPr id="68611" name="Rectangle 3"/>
          <p:cNvSpPr>
            <a:spLocks noGrp="1" noChangeArrowheads="1"/>
          </p:cNvSpPr>
          <p:nvPr>
            <p:ph idx="1"/>
          </p:nvPr>
        </p:nvSpPr>
        <p:spPr>
          <a:xfrm>
            <a:off x="457200" y="1981202"/>
            <a:ext cx="8148638" cy="4525963"/>
          </a:xfrm>
        </p:spPr>
        <p:txBody>
          <a:bodyPr>
            <a:normAutofit fontScale="92500"/>
          </a:bodyPr>
          <a:lstStyle/>
          <a:p>
            <a:pPr>
              <a:defRPr/>
            </a:pPr>
            <a:r>
              <a:rPr lang="en-US" sz="2800" dirty="0"/>
              <a:t>The ability of concrete pipe to seal hairline or design cracks</a:t>
            </a:r>
          </a:p>
          <a:p>
            <a:pPr>
              <a:defRPr/>
            </a:pPr>
            <a:r>
              <a:rPr lang="en-US" sz="2800" dirty="0"/>
              <a:t>Reaction between the free lime (calcium hydroxide) in the concrete and carbon dioxide, in the presence of moisture</a:t>
            </a:r>
          </a:p>
          <a:p>
            <a:pPr>
              <a:defRPr/>
            </a:pPr>
            <a:r>
              <a:rPr lang="en-US" dirty="0"/>
              <a:t>Ca(OH)2 + CO2  = CaCO3 + H2O </a:t>
            </a:r>
            <a:endParaRPr lang="en-US" sz="2800" dirty="0"/>
          </a:p>
          <a:p>
            <a:pPr>
              <a:defRPr/>
            </a:pPr>
            <a:r>
              <a:rPr lang="en-US" sz="2800" dirty="0"/>
              <a:t>This reaction forms calcium carbonate crystals that are a natural repair and ultimately impermeable.</a:t>
            </a:r>
          </a:p>
          <a:p>
            <a:pPr>
              <a:defRPr/>
            </a:pPr>
            <a:r>
              <a:rPr lang="en-US" sz="2800" dirty="0"/>
              <a:t>Evidence of this process is a white crust on the surface of the concrete pipe in the area of a crack. </a:t>
            </a:r>
          </a:p>
        </p:txBody>
      </p:sp>
    </p:spTree>
    <p:extLst>
      <p:ext uri="{BB962C8B-B14F-4D97-AF65-F5344CB8AC3E}">
        <p14:creationId xmlns:p14="http://schemas.microsoft.com/office/powerpoint/2010/main" val="3600295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CP_2773"/>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r="8333" b="8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00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barn(outVertical)">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2390" y="0"/>
            <a:ext cx="5299220" cy="6858000"/>
          </a:xfrm>
          <a:prstGeom prst="rect">
            <a:avLst/>
          </a:prstGeom>
        </p:spPr>
      </p:pic>
    </p:spTree>
    <p:extLst>
      <p:ext uri="{BB962C8B-B14F-4D97-AF65-F5344CB8AC3E}">
        <p14:creationId xmlns:p14="http://schemas.microsoft.com/office/powerpoint/2010/main" val="1302202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2390" y="0"/>
            <a:ext cx="5299220" cy="6858000"/>
          </a:xfrm>
          <a:prstGeom prst="rect">
            <a:avLst/>
          </a:prstGeom>
        </p:spPr>
      </p:pic>
    </p:spTree>
    <p:extLst>
      <p:ext uri="{BB962C8B-B14F-4D97-AF65-F5344CB8AC3E}">
        <p14:creationId xmlns:p14="http://schemas.microsoft.com/office/powerpoint/2010/main" val="510764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786982"/>
            <a:ext cx="7772400" cy="1736725"/>
          </a:xfrm>
        </p:spPr>
        <p:txBody>
          <a:bodyPr/>
          <a:lstStyle/>
          <a:p>
            <a:r>
              <a:rPr lang="en-US" sz="5200" dirty="0" smtClean="0"/>
              <a:t>Why is Post-Installation </a:t>
            </a:r>
            <a:br>
              <a:rPr lang="en-US" sz="5200" dirty="0" smtClean="0"/>
            </a:br>
            <a:r>
              <a:rPr lang="en-US" sz="5200" dirty="0" smtClean="0"/>
              <a:t>Inspection &amp; Testing So Critical For Flexible Pipe?</a:t>
            </a:r>
            <a:endParaRPr lang="en-US" sz="5200" dirty="0"/>
          </a:p>
        </p:txBody>
      </p:sp>
      <p:sp>
        <p:nvSpPr>
          <p:cNvPr id="3" name="Subtitle 2"/>
          <p:cNvSpPr>
            <a:spLocks noGrp="1"/>
          </p:cNvSpPr>
          <p:nvPr>
            <p:ph type="subTitle" sz="quarter" idx="1"/>
          </p:nvPr>
        </p:nvSpPr>
        <p:spPr/>
        <p:txBody>
          <a:bodyPr/>
          <a:lstStyle/>
          <a:p>
            <a:endParaRPr lang="en-US" dirty="0"/>
          </a:p>
        </p:txBody>
      </p:sp>
    </p:spTree>
    <p:extLst>
      <p:ext uri="{BB962C8B-B14F-4D97-AF65-F5344CB8AC3E}">
        <p14:creationId xmlns:p14="http://schemas.microsoft.com/office/powerpoint/2010/main" val="3219052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IMG_138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838200"/>
            <a:ext cx="8763000" cy="5819775"/>
          </a:xfrm>
        </p:spPr>
      </p:pic>
    </p:spTree>
    <p:extLst>
      <p:ext uri="{BB962C8B-B14F-4D97-AF65-F5344CB8AC3E}">
        <p14:creationId xmlns:p14="http://schemas.microsoft.com/office/powerpoint/2010/main" val="141170616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IMG_137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1143000"/>
            <a:ext cx="8261350" cy="5486400"/>
          </a:xfrm>
        </p:spPr>
      </p:pic>
    </p:spTree>
    <p:extLst>
      <p:ext uri="{BB962C8B-B14F-4D97-AF65-F5344CB8AC3E}">
        <p14:creationId xmlns:p14="http://schemas.microsoft.com/office/powerpoint/2010/main" val="1212273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550.08 Deflection Testing for Storm Sewers</a:t>
            </a:r>
            <a:endParaRPr lang="en-US" dirty="0"/>
          </a:p>
        </p:txBody>
      </p:sp>
      <p:sp>
        <p:nvSpPr>
          <p:cNvPr id="3" name="Content Placeholder 2"/>
          <p:cNvSpPr>
            <a:spLocks noGrp="1"/>
          </p:cNvSpPr>
          <p:nvPr>
            <p:ph idx="1"/>
          </p:nvPr>
        </p:nvSpPr>
        <p:spPr>
          <a:xfrm>
            <a:off x="304800" y="1600200"/>
            <a:ext cx="8610600" cy="4525963"/>
          </a:xfrm>
        </p:spPr>
        <p:txBody>
          <a:bodyPr/>
          <a:lstStyle/>
          <a:p>
            <a:pPr>
              <a:buFont typeface="Wingdings" panose="05000000000000000000" pitchFamily="2" charset="2"/>
              <a:buNone/>
              <a:defRPr/>
            </a:pPr>
            <a:r>
              <a:rPr lang="en-US" dirty="0" smtClean="0"/>
              <a:t>	</a:t>
            </a:r>
          </a:p>
          <a:p>
            <a:pPr>
              <a:buFont typeface="Wingdings" panose="05000000000000000000" pitchFamily="2" charset="2"/>
              <a:buNone/>
              <a:defRPr/>
            </a:pPr>
            <a:r>
              <a:rPr lang="en-US" dirty="0" smtClean="0"/>
              <a:t>	All PVC, PE, and CPP storm sewers shall be tested for deflection not less than 30 days after the pipe is installed and the backfill compacted. The testing shall be performed in the presence of the Engineer.</a:t>
            </a:r>
          </a:p>
          <a:p>
            <a:pPr>
              <a:buFont typeface="Wingdings" panose="05000000000000000000" pitchFamily="2" charset="2"/>
              <a:buNone/>
              <a:defRPr/>
            </a:pPr>
            <a:r>
              <a:rPr lang="en-US" dirty="0" smtClean="0"/>
              <a:t>	</a:t>
            </a:r>
            <a:endParaRPr lang="en-US" dirty="0"/>
          </a:p>
        </p:txBody>
      </p:sp>
    </p:spTree>
    <p:extLst>
      <p:ext uri="{BB962C8B-B14F-4D97-AF65-F5344CB8AC3E}">
        <p14:creationId xmlns:p14="http://schemas.microsoft.com/office/powerpoint/2010/main" val="3970352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550.08 Deflection Testing for Storm Sewers</a:t>
            </a:r>
            <a:endParaRPr lang="en-US" dirty="0"/>
          </a:p>
        </p:txBody>
      </p:sp>
      <p:sp>
        <p:nvSpPr>
          <p:cNvPr id="3" name="Content Placeholder 2"/>
          <p:cNvSpPr>
            <a:spLocks noGrp="1"/>
          </p:cNvSpPr>
          <p:nvPr>
            <p:ph idx="1"/>
          </p:nvPr>
        </p:nvSpPr>
        <p:spPr>
          <a:xfrm>
            <a:off x="304800" y="1600200"/>
            <a:ext cx="8610600" cy="4525963"/>
          </a:xfrm>
        </p:spPr>
        <p:txBody>
          <a:bodyPr/>
          <a:lstStyle/>
          <a:p>
            <a:pPr>
              <a:buFont typeface="Wingdings" panose="05000000000000000000" pitchFamily="2" charset="2"/>
              <a:buNone/>
              <a:defRPr/>
            </a:pPr>
            <a:r>
              <a:rPr lang="en-US" dirty="0" smtClean="0"/>
              <a:t>	</a:t>
            </a:r>
          </a:p>
          <a:p>
            <a:pPr>
              <a:buFont typeface="Wingdings" panose="05000000000000000000" pitchFamily="2" charset="2"/>
              <a:buNone/>
              <a:defRPr/>
            </a:pPr>
            <a:r>
              <a:rPr lang="en-US" dirty="0" smtClean="0"/>
              <a:t>	The outside diameter of the mandrel shall be 95 percent of the base inside diameter.</a:t>
            </a:r>
          </a:p>
          <a:p>
            <a:pPr>
              <a:buFont typeface="Wingdings" panose="05000000000000000000" pitchFamily="2" charset="2"/>
              <a:buNone/>
              <a:defRPr/>
            </a:pPr>
            <a:endParaRPr lang="en-US" dirty="0" smtClean="0"/>
          </a:p>
          <a:p>
            <a:pPr>
              <a:buFont typeface="Wingdings" panose="05000000000000000000" pitchFamily="2" charset="2"/>
              <a:buNone/>
              <a:defRPr/>
            </a:pPr>
            <a:r>
              <a:rPr lang="en-US" dirty="0" smtClean="0"/>
              <a:t>	If the pipe is found to have a deflection greater than that specified, that pipe section shall be removed, replaced, and retested.</a:t>
            </a:r>
            <a:endParaRPr lang="en-US" dirty="0"/>
          </a:p>
        </p:txBody>
      </p:sp>
    </p:spTree>
    <p:extLst>
      <p:ext uri="{BB962C8B-B14F-4D97-AF65-F5344CB8AC3E}">
        <p14:creationId xmlns:p14="http://schemas.microsoft.com/office/powerpoint/2010/main" val="310608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2438400"/>
            <a:ext cx="7851775" cy="1828800"/>
          </a:xfrm>
        </p:spPr>
        <p:txBody>
          <a:bodyPr>
            <a:normAutofit/>
          </a:bodyPr>
          <a:lstStyle/>
          <a:p>
            <a:pPr>
              <a:defRPr/>
            </a:pPr>
            <a:r>
              <a:rPr lang="en-US" i="1" dirty="0" smtClean="0">
                <a:solidFill>
                  <a:schemeClr val="accent3">
                    <a:lumMod val="20000"/>
                    <a:lumOff val="80000"/>
                  </a:schemeClr>
                </a:solidFill>
              </a:rPr>
              <a:t>Rehabilitation Methods</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1697833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2" y="1981200"/>
            <a:ext cx="7851775" cy="1828800"/>
          </a:xfrm>
        </p:spPr>
        <p:txBody>
          <a:bodyPr>
            <a:normAutofit/>
          </a:bodyPr>
          <a:lstStyle/>
          <a:p>
            <a:pPr>
              <a:defRPr/>
            </a:pPr>
            <a:r>
              <a:rPr lang="en-US" b="1" i="1" dirty="0" smtClean="0">
                <a:solidFill>
                  <a:schemeClr val="accent3">
                    <a:lumMod val="20000"/>
                    <a:lumOff val="80000"/>
                  </a:schemeClr>
                </a:solidFill>
              </a:rPr>
              <a:t>Design of Reinforced Concrete Pipe</a:t>
            </a:r>
            <a:endParaRPr lang="en-US" dirty="0">
              <a:solidFill>
                <a:schemeClr val="accent3">
                  <a:lumMod val="20000"/>
                  <a:lumOff val="80000"/>
                </a:schemeClr>
              </a:solidFill>
            </a:endParaRPr>
          </a:p>
        </p:txBody>
      </p:sp>
    </p:spTree>
    <p:extLst>
      <p:ext uri="{BB962C8B-B14F-4D97-AF65-F5344CB8AC3E}">
        <p14:creationId xmlns:p14="http://schemas.microsoft.com/office/powerpoint/2010/main" val="8888511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defRPr/>
            </a:pPr>
            <a:r>
              <a:rPr lang="en-US" altLang="en-US" dirty="0" smtClean="0"/>
              <a:t>RCP Rehabilitation Methods</a:t>
            </a:r>
          </a:p>
        </p:txBody>
      </p:sp>
      <p:sp>
        <p:nvSpPr>
          <p:cNvPr id="64515" name="Content Placeholder 2"/>
          <p:cNvSpPr>
            <a:spLocks noGrp="1"/>
          </p:cNvSpPr>
          <p:nvPr>
            <p:ph idx="1"/>
          </p:nvPr>
        </p:nvSpPr>
        <p:spPr>
          <a:xfrm>
            <a:off x="457200" y="2381250"/>
            <a:ext cx="8229600" cy="4389438"/>
          </a:xfrm>
        </p:spPr>
        <p:txBody>
          <a:bodyPr/>
          <a:lstStyle/>
          <a:p>
            <a:pPr>
              <a:defRPr/>
            </a:pPr>
            <a:r>
              <a:rPr lang="en-US" altLang="en-US" dirty="0" smtClean="0"/>
              <a:t>Cured-in-place pipe liner (CIPP)</a:t>
            </a:r>
          </a:p>
          <a:p>
            <a:pPr>
              <a:defRPr/>
            </a:pPr>
            <a:r>
              <a:rPr lang="en-US" altLang="en-US" dirty="0" smtClean="0"/>
              <a:t>Sliplining</a:t>
            </a:r>
          </a:p>
          <a:p>
            <a:pPr>
              <a:defRPr/>
            </a:pPr>
            <a:r>
              <a:rPr lang="en-US" altLang="en-US" dirty="0" smtClean="0"/>
              <a:t>Centrifugally cast concrete mortar liner</a:t>
            </a:r>
          </a:p>
          <a:p>
            <a:pPr>
              <a:defRPr/>
            </a:pPr>
            <a:r>
              <a:rPr lang="en-US" altLang="en-US" dirty="0" smtClean="0"/>
              <a:t>Internal Joint Seals</a:t>
            </a:r>
          </a:p>
          <a:p>
            <a:pPr>
              <a:defRPr/>
            </a:pPr>
            <a:r>
              <a:rPr lang="en-US" altLang="en-US" dirty="0" smtClean="0"/>
              <a:t>Chemical Grouting</a:t>
            </a:r>
          </a:p>
          <a:p>
            <a:pPr>
              <a:defRPr/>
            </a:pPr>
            <a:endParaRPr lang="en-US" altLang="en-US" dirty="0" smtClean="0"/>
          </a:p>
        </p:txBody>
      </p:sp>
    </p:spTree>
    <p:extLst>
      <p:ext uri="{BB962C8B-B14F-4D97-AF65-F5344CB8AC3E}">
        <p14:creationId xmlns:p14="http://schemas.microsoft.com/office/powerpoint/2010/main" val="257128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762000" y="6400800"/>
            <a:ext cx="8382000" cy="457200"/>
          </a:xfrm>
          <a:prstGeom prst="rect">
            <a:avLst/>
          </a:prstGeom>
          <a:solidFill>
            <a:srgbClr val="008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r" eaLnBrk="0" fontAlgn="base" hangingPunct="0">
              <a:spcBef>
                <a:spcPct val="0"/>
              </a:spcBef>
              <a:spcAft>
                <a:spcPct val="0"/>
              </a:spcAft>
              <a:buClrTx/>
              <a:buSzTx/>
              <a:buFontTx/>
              <a:buNone/>
            </a:pPr>
            <a:r>
              <a:rPr lang="en-US" altLang="en-US" sz="1800">
                <a:solidFill>
                  <a:srgbClr val="0068AE"/>
                </a:solidFill>
                <a:latin typeface="Bahamas"/>
              </a:rPr>
              <a:t>APM/PERMAFORM</a:t>
            </a:r>
          </a:p>
        </p:txBody>
      </p:sp>
      <p:sp>
        <p:nvSpPr>
          <p:cNvPr id="162819" name="Line 3"/>
          <p:cNvSpPr>
            <a:spLocks noChangeShapeType="1"/>
          </p:cNvSpPr>
          <p:nvPr/>
        </p:nvSpPr>
        <p:spPr bwMode="auto">
          <a:xfrm>
            <a:off x="0" y="6400800"/>
            <a:ext cx="9144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2820" name="Rectangle 4"/>
          <p:cNvSpPr>
            <a:spLocks noChangeArrowheads="1"/>
          </p:cNvSpPr>
          <p:nvPr/>
        </p:nvSpPr>
        <p:spPr bwMode="auto">
          <a:xfrm>
            <a:off x="762000" y="0"/>
            <a:ext cx="4876800" cy="1219200"/>
          </a:xfrm>
          <a:prstGeom prst="rect">
            <a:avLst/>
          </a:prstGeom>
          <a:solidFill>
            <a:srgbClr val="008000"/>
          </a:solidFill>
          <a:ln w="9525">
            <a:solidFill>
              <a:schemeClr val="tx1"/>
            </a:solidFill>
            <a:miter lim="800000"/>
            <a:headEnd/>
            <a:tailEnd/>
          </a:ln>
        </p:spPr>
        <p:txBody>
          <a:bodyPr wrap="none" anchor="ct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en-US" altLang="en-US">
              <a:solidFill>
                <a:srgbClr val="0068AE"/>
              </a:solidFill>
            </a:endParaRPr>
          </a:p>
        </p:txBody>
      </p:sp>
      <p:sp>
        <p:nvSpPr>
          <p:cNvPr id="162821" name="Line 5"/>
          <p:cNvSpPr>
            <a:spLocks noChangeShapeType="1"/>
          </p:cNvSpPr>
          <p:nvPr/>
        </p:nvSpPr>
        <p:spPr bwMode="auto">
          <a:xfrm>
            <a:off x="76200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2822" name="Line 6"/>
          <p:cNvSpPr>
            <a:spLocks noChangeShapeType="1"/>
          </p:cNvSpPr>
          <p:nvPr/>
        </p:nvSpPr>
        <p:spPr bwMode="auto">
          <a:xfrm>
            <a:off x="914400" y="1066800"/>
            <a:ext cx="2667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FFFFFF"/>
              </a:solidFill>
            </a:endParaRPr>
          </a:p>
        </p:txBody>
      </p:sp>
      <p:sp>
        <p:nvSpPr>
          <p:cNvPr id="162823" name="Text Box 8"/>
          <p:cNvSpPr txBox="1">
            <a:spLocks noChangeArrowheads="1"/>
          </p:cNvSpPr>
          <p:nvPr/>
        </p:nvSpPr>
        <p:spPr bwMode="auto">
          <a:xfrm>
            <a:off x="838200" y="990602"/>
            <a:ext cx="8077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FontTx/>
              <a:buChar char="•"/>
            </a:pPr>
            <a:endParaRPr lang="en-US" altLang="en-US" sz="1600">
              <a:solidFill>
                <a:srgbClr val="008AE8"/>
              </a:solidFill>
            </a:endParaRPr>
          </a:p>
          <a:p>
            <a:pPr eaLnBrk="0" fontAlgn="base" hangingPunct="0">
              <a:spcBef>
                <a:spcPct val="50000"/>
              </a:spcBef>
              <a:spcAft>
                <a:spcPct val="0"/>
              </a:spcAft>
              <a:buClrTx/>
              <a:buSzTx/>
              <a:buFontTx/>
              <a:buChar char="•"/>
            </a:pPr>
            <a:endParaRPr lang="en-US" altLang="en-US" sz="1600">
              <a:solidFill>
                <a:srgbClr val="FFFFFF"/>
              </a:solidFill>
            </a:endParaRPr>
          </a:p>
          <a:p>
            <a:pPr eaLnBrk="0" fontAlgn="base" hangingPunct="0">
              <a:spcBef>
                <a:spcPct val="50000"/>
              </a:spcBef>
              <a:spcAft>
                <a:spcPct val="0"/>
              </a:spcAft>
              <a:buClrTx/>
              <a:buSzTx/>
              <a:buFontTx/>
              <a:buChar char="•"/>
            </a:pPr>
            <a:endParaRPr lang="en-US" altLang="en-US" sz="1600">
              <a:solidFill>
                <a:srgbClr val="FFFFFF"/>
              </a:solidFill>
            </a:endParaRPr>
          </a:p>
        </p:txBody>
      </p:sp>
      <p:sp>
        <p:nvSpPr>
          <p:cNvPr id="2056" name="Rectangle 9"/>
          <p:cNvSpPr>
            <a:spLocks noGrp="1" noChangeArrowheads="1"/>
          </p:cNvSpPr>
          <p:nvPr>
            <p:ph type="title"/>
          </p:nvPr>
        </p:nvSpPr>
        <p:spPr>
          <a:xfrm>
            <a:off x="1371600" y="1295400"/>
            <a:ext cx="7162800" cy="3886200"/>
          </a:xfrm>
        </p:spPr>
        <p:txBody>
          <a:bodyPr/>
          <a:lstStyle/>
          <a:p>
            <a:pPr>
              <a:defRPr/>
            </a:pPr>
            <a:r>
              <a:rPr lang="en-US" sz="4800" dirty="0">
                <a:solidFill>
                  <a:srgbClr val="FFFF00"/>
                </a:solidFill>
              </a:rPr>
              <a:t>Pipe Lining by</a:t>
            </a:r>
            <a:r>
              <a:rPr lang="en-US" dirty="0" smtClean="0">
                <a:solidFill>
                  <a:srgbClr val="FFFF00"/>
                </a:solidFill>
              </a:rPr>
              <a:t> the Centrifugally Cast Concrete Pipe Lining Process </a:t>
            </a:r>
            <a:br>
              <a:rPr lang="en-US" dirty="0" smtClean="0">
                <a:solidFill>
                  <a:srgbClr val="FFFF00"/>
                </a:solidFill>
              </a:rPr>
            </a:br>
            <a:r>
              <a:rPr lang="en-US" dirty="0" smtClean="0">
                <a:solidFill>
                  <a:srgbClr val="FFFF00"/>
                </a:solidFill>
              </a:rPr>
              <a:t>(</a:t>
            </a:r>
            <a:r>
              <a:rPr lang="en-US" dirty="0" err="1" smtClean="0">
                <a:solidFill>
                  <a:srgbClr val="FFFF00"/>
                </a:solidFill>
              </a:rPr>
              <a:t>Centri</a:t>
            </a:r>
            <a:r>
              <a:rPr lang="en-US" dirty="0" smtClean="0">
                <a:solidFill>
                  <a:srgbClr val="FFFF00"/>
                </a:solidFill>
              </a:rPr>
              <a:t>-Pipe)</a:t>
            </a:r>
          </a:p>
        </p:txBody>
      </p:sp>
      <p:pic>
        <p:nvPicPr>
          <p:cNvPr id="11" name="Picture 10" descr="Centri pipelogo.jpg"/>
          <p:cNvPicPr>
            <a:picLocks noChangeAspect="1"/>
          </p:cNvPicPr>
          <p:nvPr/>
        </p:nvPicPr>
        <p:blipFill>
          <a:blip r:embed="rId3" cstate="print"/>
          <a:srcRect l="24118" t="43333" r="22680" b="44445"/>
          <a:stretch>
            <a:fillRect/>
          </a:stretch>
        </p:blipFill>
        <p:spPr>
          <a:xfrm>
            <a:off x="1371600" y="152400"/>
            <a:ext cx="2819400" cy="83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2387160"/>
      </p:ext>
    </p:extLst>
  </p:cSld>
  <p:clrMapOvr>
    <a:masterClrMapping/>
  </p:clrMapOvr>
  <p:transition advTm="8455"/>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Content Placeholder 3" descr="IMG_0180.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524000"/>
            <a:ext cx="7010400" cy="5257800"/>
          </a:xfrm>
        </p:spPr>
      </p:pic>
      <p:sp>
        <p:nvSpPr>
          <p:cNvPr id="20482" name="Title 1"/>
          <p:cNvSpPr>
            <a:spLocks noGrp="1"/>
          </p:cNvSpPr>
          <p:nvPr>
            <p:ph type="title"/>
          </p:nvPr>
        </p:nvSpPr>
        <p:spPr/>
        <p:txBody>
          <a:bodyPr/>
          <a:lstStyle/>
          <a:p>
            <a:pPr>
              <a:defRPr/>
            </a:pPr>
            <a:r>
              <a:rPr lang="en-US" smtClean="0"/>
              <a:t>First Lining Pass</a:t>
            </a:r>
          </a:p>
        </p:txBody>
      </p:sp>
    </p:spTree>
    <p:extLst>
      <p:ext uri="{BB962C8B-B14F-4D97-AF65-F5344CB8AC3E}">
        <p14:creationId xmlns:p14="http://schemas.microsoft.com/office/powerpoint/2010/main" val="1180443195"/>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1524000" y="1981200"/>
            <a:ext cx="6248400" cy="4114800"/>
          </a:xfrm>
        </p:spPr>
        <p:txBody>
          <a:bodyPr/>
          <a:lstStyle/>
          <a:p>
            <a:pPr>
              <a:defRPr/>
            </a:pPr>
            <a:endParaRPr lang="en-US" smtClean="0"/>
          </a:p>
        </p:txBody>
      </p:sp>
      <p:sp>
        <p:nvSpPr>
          <p:cNvPr id="21506" name="Title 1"/>
          <p:cNvSpPr>
            <a:spLocks noGrp="1"/>
          </p:cNvSpPr>
          <p:nvPr>
            <p:ph type="title"/>
          </p:nvPr>
        </p:nvSpPr>
        <p:spPr/>
        <p:txBody>
          <a:bodyPr/>
          <a:lstStyle/>
          <a:p>
            <a:pPr>
              <a:defRPr/>
            </a:pPr>
            <a:r>
              <a:rPr lang="en-US" smtClean="0"/>
              <a:t>Finished Product</a:t>
            </a:r>
          </a:p>
        </p:txBody>
      </p:sp>
      <p:pic>
        <p:nvPicPr>
          <p:cNvPr id="166916" name="Picture 2" descr="C:\Users\Steve Henning\AppData\Local\Microsoft\Windows\Temporary Internet Files\Content.Outlook\0FXCY47H\IMG_0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655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818998"/>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8" name="Object 2"/>
          <p:cNvGraphicFramePr>
            <a:graphicFrameLocks noChangeAspect="1"/>
          </p:cNvGraphicFramePr>
          <p:nvPr/>
        </p:nvGraphicFramePr>
        <p:xfrm>
          <a:off x="1981200" y="2"/>
          <a:ext cx="5334000" cy="6892925"/>
        </p:xfrm>
        <a:graphic>
          <a:graphicData uri="http://schemas.openxmlformats.org/presentationml/2006/ole">
            <mc:AlternateContent xmlns:mc="http://schemas.openxmlformats.org/markup-compatibility/2006">
              <mc:Choice xmlns:v="urn:schemas-microsoft-com:vml" Requires="v">
                <p:oleObj spid="_x0000_s1028" name="Acrobat Document" r:id="rId3" imgW="7691040" imgH="9923400" progId="AcroExch.Document.7">
                  <p:embed/>
                </p:oleObj>
              </mc:Choice>
              <mc:Fallback>
                <p:oleObj name="Acrobat Document" r:id="rId3" imgW="7691040" imgH="992340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
                        <a:ext cx="5334000" cy="689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022288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C:\Users\Glenn\AppData\Local\Temp\Rar$DIa0.934\JtSea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14365"/>
            <a:ext cx="86868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1900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6" name="Object 2"/>
          <p:cNvGraphicFramePr>
            <a:graphicFrameLocks noChangeAspect="1"/>
          </p:cNvGraphicFramePr>
          <p:nvPr/>
        </p:nvGraphicFramePr>
        <p:xfrm>
          <a:off x="1828800" y="-52388"/>
          <a:ext cx="5334000" cy="6910388"/>
        </p:xfrm>
        <a:graphic>
          <a:graphicData uri="http://schemas.openxmlformats.org/presentationml/2006/ole">
            <mc:AlternateContent xmlns:mc="http://schemas.openxmlformats.org/markup-compatibility/2006">
              <mc:Choice xmlns:v="urn:schemas-microsoft-com:vml" Requires="v">
                <p:oleObj spid="_x0000_s2052" name="Acrobat Document" r:id="rId3" imgW="7779960" imgH="10050480" progId="AcroExch.Document.7">
                  <p:embed/>
                </p:oleObj>
              </mc:Choice>
              <mc:Fallback>
                <p:oleObj name="Acrobat Document" r:id="rId3" imgW="7779960" imgH="1005048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2388"/>
                        <a:ext cx="5334000" cy="691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975813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www.cretexseals.com/images/products/internal-pipe-joint-seal/larg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277815"/>
            <a:ext cx="69342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970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10402888"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221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Internal Chemical Grouted J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269875"/>
            <a:ext cx="4686300" cy="631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225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1905000"/>
            <a:ext cx="7772400" cy="1143000"/>
          </a:xfrm>
        </p:spPr>
        <p:txBody>
          <a:bodyPr>
            <a:normAutofit fontScale="90000"/>
          </a:bodyPr>
          <a:lstStyle/>
          <a:p>
            <a:pPr>
              <a:defRPr/>
            </a:pPr>
            <a:r>
              <a:rPr lang="en-US" sz="3200" dirty="0"/>
              <a:t>“Unlike most reinforced concrete structures, reinforced concrete sewer and culvert pipes are designed to meet a specified cracking load, rather than a specified stress level in the reinforcing steel. This is both reasonable and conservative, since reinforced concrete pipe is tested in-plant in accordance with American Society of Materials (ASTM) specifications.”</a:t>
            </a:r>
          </a:p>
        </p:txBody>
      </p:sp>
      <p:sp>
        <p:nvSpPr>
          <p:cNvPr id="14339" name="Rectangle 3"/>
          <p:cNvSpPr>
            <a:spLocks noGrp="1" noChangeArrowheads="1"/>
          </p:cNvSpPr>
          <p:nvPr>
            <p:ph idx="1"/>
          </p:nvPr>
        </p:nvSpPr>
        <p:spPr/>
        <p:txBody>
          <a:bodyPr/>
          <a:lstStyle/>
          <a:p>
            <a:pPr>
              <a:buFont typeface="Wingdings" panose="05000000000000000000" pitchFamily="2" charset="2"/>
              <a:buNone/>
              <a:defRPr/>
            </a:pPr>
            <a:endParaRPr lang="en-US" dirty="0"/>
          </a:p>
          <a:p>
            <a:pPr>
              <a:buFont typeface="Wingdings" panose="05000000000000000000" pitchFamily="2" charset="2"/>
              <a:buNone/>
              <a:defRPr/>
            </a:pPr>
            <a:endParaRPr lang="en-US" dirty="0"/>
          </a:p>
          <a:p>
            <a:pPr>
              <a:buFont typeface="Wingdings" panose="05000000000000000000" pitchFamily="2" charset="2"/>
              <a:buNone/>
              <a:defRPr/>
            </a:pPr>
            <a:endParaRPr lang="en-US" dirty="0"/>
          </a:p>
        </p:txBody>
      </p:sp>
      <p:sp>
        <p:nvSpPr>
          <p:cNvPr id="14340" name="Rectangle 4"/>
          <p:cNvSpPr>
            <a:spLocks noChangeArrowheads="1"/>
          </p:cNvSpPr>
          <p:nvPr/>
        </p:nvSpPr>
        <p:spPr bwMode="auto">
          <a:xfrm>
            <a:off x="609600" y="5410200"/>
            <a:ext cx="7772400" cy="1143000"/>
          </a:xfrm>
          <a:prstGeom prst="rect">
            <a:avLst/>
          </a:prstGeom>
          <a:noFill/>
          <a:ln w="9525">
            <a:noFill/>
            <a:miter lim="800000"/>
            <a:headEnd/>
            <a:tailEnd/>
          </a:ln>
          <a:effectLst/>
        </p:spPr>
        <p:txBody>
          <a:bodyPr anchor="ctr"/>
          <a:lstStyle/>
          <a:p>
            <a:pPr fontAlgn="base">
              <a:spcBef>
                <a:spcPct val="0"/>
              </a:spcBef>
              <a:spcAft>
                <a:spcPct val="0"/>
              </a:spcAft>
              <a:defRPr/>
            </a:pPr>
            <a:r>
              <a:rPr lang="en-US" sz="2400" b="1" i="1" dirty="0">
                <a:solidFill>
                  <a:srgbClr val="CCECFF"/>
                </a:solidFill>
                <a:effectLst>
                  <a:outerShdw blurRad="38100" dist="38100" dir="2700000" algn="tl">
                    <a:srgbClr val="000000"/>
                  </a:outerShdw>
                </a:effectLst>
              </a:rPr>
              <a:t>Significance of Ultimate-Strength Requirements in Reinforced Concrete Pipe Design </a:t>
            </a:r>
            <a:r>
              <a:rPr lang="en-US" sz="2400" dirty="0">
                <a:solidFill>
                  <a:srgbClr val="CCECFF"/>
                </a:solidFill>
                <a:effectLst>
                  <a:outerShdw blurRad="38100" dist="38100" dir="2700000" algn="tl">
                    <a:srgbClr val="000000"/>
                  </a:outerShdw>
                </a:effectLst>
              </a:rPr>
              <a:t>by </a:t>
            </a:r>
            <a:r>
              <a:rPr lang="en-US" sz="2400" dirty="0" err="1">
                <a:solidFill>
                  <a:srgbClr val="CCECFF"/>
                </a:solidFill>
                <a:effectLst>
                  <a:outerShdw blurRad="38100" dist="38100" dir="2700000" algn="tl">
                    <a:srgbClr val="000000"/>
                  </a:outerShdw>
                </a:effectLst>
              </a:rPr>
              <a:t>Balaram</a:t>
            </a:r>
            <a:r>
              <a:rPr lang="en-US" sz="2400" dirty="0">
                <a:solidFill>
                  <a:srgbClr val="CCECFF"/>
                </a:solidFill>
                <a:effectLst>
                  <a:outerShdw blurRad="38100" dist="38100" dir="2700000" algn="tl">
                    <a:srgbClr val="000000"/>
                  </a:outerShdw>
                </a:effectLst>
              </a:rPr>
              <a:t> K. Singh, P.E., Michigan Department of Transportation</a:t>
            </a:r>
          </a:p>
        </p:txBody>
      </p:sp>
    </p:spTree>
    <p:extLst>
      <p:ext uri="{BB962C8B-B14F-4D97-AF65-F5344CB8AC3E}">
        <p14:creationId xmlns:p14="http://schemas.microsoft.com/office/powerpoint/2010/main" val="11047367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defRPr/>
            </a:pPr>
            <a:r>
              <a:rPr lang="en-US" dirty="0"/>
              <a:t>Further Information</a:t>
            </a:r>
          </a:p>
        </p:txBody>
      </p:sp>
      <p:sp>
        <p:nvSpPr>
          <p:cNvPr id="164867" name="Rectangle 3"/>
          <p:cNvSpPr>
            <a:spLocks noGrp="1" noChangeArrowheads="1"/>
          </p:cNvSpPr>
          <p:nvPr>
            <p:ph idx="1"/>
          </p:nvPr>
        </p:nvSpPr>
        <p:spPr/>
        <p:txBody>
          <a:bodyPr/>
          <a:lstStyle/>
          <a:p>
            <a:pPr eaLnBrk="1" hangingPunct="1">
              <a:defRPr/>
            </a:pPr>
            <a:r>
              <a:rPr lang="en-US" dirty="0" smtClean="0">
                <a:hlinkClick r:id="rId2"/>
              </a:rPr>
              <a:t>http://illinois.concretepipe.org/</a:t>
            </a:r>
          </a:p>
          <a:p>
            <a:pPr eaLnBrk="1" hangingPunct="1">
              <a:defRPr/>
            </a:pPr>
            <a:r>
              <a:rPr lang="en-US" dirty="0" smtClean="0">
                <a:hlinkClick r:id="rId2"/>
              </a:rPr>
              <a:t>www.concretepipe.org</a:t>
            </a:r>
            <a:endParaRPr lang="en-US" dirty="0" smtClean="0"/>
          </a:p>
          <a:p>
            <a:pPr eaLnBrk="1" hangingPunct="1">
              <a:defRPr/>
            </a:pPr>
            <a:r>
              <a:rPr lang="en-US" dirty="0" smtClean="0">
                <a:hlinkClick r:id="rId3"/>
              </a:rPr>
              <a:t>concretespecialtiescompany.com</a:t>
            </a:r>
            <a:endParaRPr lang="en-US" dirty="0" smtClean="0"/>
          </a:p>
          <a:p>
            <a:pPr eaLnBrk="1" hangingPunct="1">
              <a:defRPr/>
            </a:pPr>
            <a:r>
              <a:rPr lang="en-US" dirty="0" smtClean="0">
                <a:hlinkClick r:id="rId4"/>
              </a:rPr>
              <a:t>www.countymaterials.com</a:t>
            </a:r>
            <a:endParaRPr lang="en-US" dirty="0"/>
          </a:p>
          <a:p>
            <a:pPr eaLnBrk="1" hangingPunct="1">
              <a:defRPr/>
            </a:pPr>
            <a:r>
              <a:rPr lang="en-US" dirty="0" smtClean="0">
                <a:hlinkClick r:id="rId5"/>
              </a:rPr>
              <a:t>www.welchbrothers.com</a:t>
            </a:r>
            <a:endParaRPr lang="en-US" dirty="0"/>
          </a:p>
          <a:p>
            <a:pPr eaLnBrk="1" hangingPunct="1">
              <a:defRPr/>
            </a:pPr>
            <a:r>
              <a:rPr lang="en-US" dirty="0">
                <a:hlinkClick r:id="rId6"/>
              </a:rPr>
              <a:t>www.concretepipes.co.uk</a:t>
            </a:r>
            <a:endParaRPr lang="en-US" dirty="0"/>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57199344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nterior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5" name="Rectangle 3"/>
          <p:cNvSpPr>
            <a:spLocks noChangeArrowheads="1"/>
          </p:cNvSpPr>
          <p:nvPr/>
        </p:nvSpPr>
        <p:spPr bwMode="auto">
          <a:xfrm>
            <a:off x="381000" y="1143000"/>
            <a:ext cx="8458200" cy="1295400"/>
          </a:xfrm>
          <a:prstGeom prst="rect">
            <a:avLst/>
          </a:prstGeom>
          <a:noFill/>
          <a:ln w="9525">
            <a:noFill/>
            <a:miter lim="800000"/>
            <a:headEnd/>
            <a:tailEnd/>
          </a:ln>
          <a:effectLst/>
        </p:spPr>
        <p:txBody>
          <a:bodyPr lIns="92075" tIns="46038" rIns="92075" bIns="46038" anchor="ctr"/>
          <a:lstStyle/>
          <a:p>
            <a:pPr algn="ctr" eaLnBrk="1" hangingPunct="1">
              <a:defRPr/>
            </a:pPr>
            <a:r>
              <a:rPr lang="en-US" sz="4000">
                <a:solidFill>
                  <a:schemeClr val="tx2"/>
                </a:solidFill>
                <a:effectLst>
                  <a:outerShdw blurRad="38100" dist="38100" dir="2700000" algn="tl">
                    <a:srgbClr val="000000"/>
                  </a:outerShdw>
                </a:effectLst>
                <a:latin typeface="Arial" charset="0"/>
              </a:rPr>
              <a:t>Thank You for Your Time and Attention</a:t>
            </a:r>
            <a:r>
              <a:rPr lang="en-US" sz="4400">
                <a:solidFill>
                  <a:schemeClr val="tx2"/>
                </a:solidFill>
                <a:effectLst>
                  <a:outerShdw blurRad="38100" dist="38100" dir="2700000" algn="tl">
                    <a:srgbClr val="000000"/>
                  </a:outerShdw>
                </a:effectLst>
                <a:latin typeface="Arial" charset="0"/>
              </a:rPr>
              <a:t>.</a:t>
            </a:r>
          </a:p>
        </p:txBody>
      </p:sp>
      <p:sp>
        <p:nvSpPr>
          <p:cNvPr id="53252" name="Rectangle 4"/>
          <p:cNvSpPr>
            <a:spLocks noChangeArrowheads="1"/>
          </p:cNvSpPr>
          <p:nvPr/>
        </p:nvSpPr>
        <p:spPr bwMode="auto">
          <a:xfrm>
            <a:off x="2133600" y="3105150"/>
            <a:ext cx="4838700"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5400" b="1">
                <a:solidFill>
                  <a:srgbClr val="FF3300"/>
                </a:solidFill>
                <a:latin typeface="Times New Roman" panose="02020603050405020304" pitchFamily="18" charset="0"/>
              </a:rPr>
              <a:t>QUESTIONS?</a:t>
            </a:r>
          </a:p>
        </p:txBody>
      </p:sp>
    </p:spTree>
    <p:extLst>
      <p:ext uri="{BB962C8B-B14F-4D97-AF65-F5344CB8AC3E}">
        <p14:creationId xmlns:p14="http://schemas.microsoft.com/office/powerpoint/2010/main" val="276296896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98488" y="1905000"/>
            <a:ext cx="7772400" cy="1143000"/>
          </a:xfrm>
        </p:spPr>
        <p:txBody>
          <a:bodyPr>
            <a:normAutofit fontScale="90000"/>
          </a:bodyPr>
          <a:lstStyle/>
          <a:p>
            <a:pPr algn="l">
              <a:defRPr/>
            </a:pPr>
            <a:r>
              <a:rPr lang="en-US" sz="3200" dirty="0"/>
              <a:t>“Reinforced concrete pipe is designed to crack. Cracking under load indicates that the tensile stresses have been transferred to the reinforcing steel. A 0.01-inch wide crack in a concrete pipe does not indicate structural distress and such pipe will perform as intended in the installed condition.”</a:t>
            </a:r>
          </a:p>
        </p:txBody>
      </p:sp>
      <p:sp>
        <p:nvSpPr>
          <p:cNvPr id="16387" name="Rectangle 3"/>
          <p:cNvSpPr>
            <a:spLocks noGrp="1" noChangeArrowheads="1"/>
          </p:cNvSpPr>
          <p:nvPr>
            <p:ph idx="1"/>
          </p:nvPr>
        </p:nvSpPr>
        <p:spPr/>
        <p:txBody>
          <a:bodyPr/>
          <a:lstStyle/>
          <a:p>
            <a:pPr>
              <a:buFont typeface="Wingdings" panose="05000000000000000000" pitchFamily="2" charset="2"/>
              <a:buNone/>
              <a:defRPr/>
            </a:pPr>
            <a:endParaRPr lang="en-US" dirty="0"/>
          </a:p>
          <a:p>
            <a:pPr>
              <a:buFont typeface="Wingdings" panose="05000000000000000000" pitchFamily="2" charset="2"/>
              <a:buNone/>
              <a:defRPr/>
            </a:pPr>
            <a:endParaRPr lang="en-US" dirty="0"/>
          </a:p>
          <a:p>
            <a:pPr>
              <a:buFont typeface="Wingdings" panose="05000000000000000000" pitchFamily="2" charset="2"/>
              <a:buNone/>
              <a:defRPr/>
            </a:pPr>
            <a:endParaRPr lang="en-US" dirty="0"/>
          </a:p>
        </p:txBody>
      </p:sp>
      <p:sp>
        <p:nvSpPr>
          <p:cNvPr id="16388" name="Rectangle 4"/>
          <p:cNvSpPr>
            <a:spLocks noChangeArrowheads="1"/>
          </p:cNvSpPr>
          <p:nvPr/>
        </p:nvSpPr>
        <p:spPr bwMode="auto">
          <a:xfrm>
            <a:off x="609600" y="5029200"/>
            <a:ext cx="7772400" cy="1143000"/>
          </a:xfrm>
          <a:prstGeom prst="rect">
            <a:avLst/>
          </a:prstGeom>
          <a:noFill/>
          <a:ln w="9525">
            <a:noFill/>
            <a:miter lim="800000"/>
            <a:headEnd/>
            <a:tailEnd/>
          </a:ln>
          <a:effectLst/>
        </p:spPr>
        <p:txBody>
          <a:bodyPr anchor="ctr"/>
          <a:lstStyle/>
          <a:p>
            <a:pPr fontAlgn="base">
              <a:spcBef>
                <a:spcPct val="0"/>
              </a:spcBef>
              <a:spcAft>
                <a:spcPct val="0"/>
              </a:spcAft>
              <a:defRPr/>
            </a:pPr>
            <a:r>
              <a:rPr lang="en-US" sz="2800" b="1" i="1" dirty="0">
                <a:solidFill>
                  <a:srgbClr val="CCECFF"/>
                </a:solidFill>
                <a:effectLst>
                  <a:outerShdw blurRad="38100" dist="38100" dir="2700000" algn="tl">
                    <a:srgbClr val="000000"/>
                  </a:outerShdw>
                </a:effectLst>
              </a:rPr>
              <a:t>Significance of Ultimate-Strength Requirements in Reinforced Concrete Pipe Design </a:t>
            </a:r>
            <a:r>
              <a:rPr lang="en-US" sz="2800" dirty="0">
                <a:solidFill>
                  <a:srgbClr val="CCECFF"/>
                </a:solidFill>
                <a:effectLst>
                  <a:outerShdw blurRad="38100" dist="38100" dir="2700000" algn="tl">
                    <a:srgbClr val="000000"/>
                  </a:outerShdw>
                </a:effectLst>
              </a:rPr>
              <a:t>by </a:t>
            </a:r>
            <a:r>
              <a:rPr lang="en-US" sz="2800" dirty="0" err="1">
                <a:solidFill>
                  <a:srgbClr val="CCECFF"/>
                </a:solidFill>
                <a:effectLst>
                  <a:outerShdw blurRad="38100" dist="38100" dir="2700000" algn="tl">
                    <a:srgbClr val="000000"/>
                  </a:outerShdw>
                </a:effectLst>
              </a:rPr>
              <a:t>Balaram</a:t>
            </a:r>
            <a:r>
              <a:rPr lang="en-US" sz="2800" dirty="0">
                <a:solidFill>
                  <a:srgbClr val="CCECFF"/>
                </a:solidFill>
                <a:effectLst>
                  <a:outerShdw blurRad="38100" dist="38100" dir="2700000" algn="tl">
                    <a:srgbClr val="000000"/>
                  </a:outerShdw>
                </a:effectLst>
              </a:rPr>
              <a:t> K. Singh, P.E., Michigan Department of Transportation</a:t>
            </a:r>
          </a:p>
        </p:txBody>
      </p:sp>
    </p:spTree>
    <p:extLst>
      <p:ext uri="{BB962C8B-B14F-4D97-AF65-F5344CB8AC3E}">
        <p14:creationId xmlns:p14="http://schemas.microsoft.com/office/powerpoint/2010/main" val="531946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defRPr/>
            </a:pPr>
            <a:r>
              <a:rPr lang="en-US">
                <a:solidFill>
                  <a:schemeClr val="tx1"/>
                </a:solidFill>
              </a:rPr>
              <a:t>ASTM C 76 RCP Classes</a:t>
            </a:r>
          </a:p>
        </p:txBody>
      </p:sp>
      <p:sp>
        <p:nvSpPr>
          <p:cNvPr id="130051" name="Rectangle 3"/>
          <p:cNvSpPr>
            <a:spLocks noGrp="1" noChangeArrowheads="1"/>
          </p:cNvSpPr>
          <p:nvPr>
            <p:ph idx="1"/>
          </p:nvPr>
        </p:nvSpPr>
        <p:spPr/>
        <p:txBody>
          <a:bodyPr/>
          <a:lstStyle/>
          <a:p>
            <a:pPr>
              <a:buFont typeface="Wingdings" panose="05000000000000000000" pitchFamily="2" charset="2"/>
              <a:buNone/>
              <a:defRPr/>
            </a:pPr>
            <a:r>
              <a:rPr lang="en-US" dirty="0"/>
              <a:t>CLASS		D-LOAD</a:t>
            </a:r>
            <a:r>
              <a:rPr lang="en-US" baseline="-25000" dirty="0"/>
              <a:t>.01	</a:t>
            </a:r>
            <a:r>
              <a:rPr lang="en-US" dirty="0" smtClean="0"/>
              <a:t>D-LOAD</a:t>
            </a:r>
            <a:r>
              <a:rPr lang="en-US" baseline="-25000" dirty="0" smtClean="0"/>
              <a:t>ULT</a:t>
            </a:r>
            <a:endParaRPr lang="en-US" dirty="0"/>
          </a:p>
          <a:p>
            <a:pPr>
              <a:buFont typeface="Wingdings" panose="05000000000000000000" pitchFamily="2" charset="2"/>
              <a:buNone/>
              <a:defRPr/>
            </a:pPr>
            <a:r>
              <a:rPr lang="en-US" dirty="0"/>
              <a:t>	  I			    </a:t>
            </a:r>
            <a:r>
              <a:rPr lang="en-US" dirty="0" smtClean="0"/>
              <a:t> 800</a:t>
            </a:r>
            <a:r>
              <a:rPr lang="en-US" dirty="0"/>
              <a:t>		   1200</a:t>
            </a:r>
          </a:p>
          <a:p>
            <a:pPr>
              <a:buFont typeface="Wingdings" panose="05000000000000000000" pitchFamily="2" charset="2"/>
              <a:buNone/>
              <a:defRPr/>
            </a:pPr>
            <a:r>
              <a:rPr lang="en-US" dirty="0"/>
              <a:t>	  II			    </a:t>
            </a:r>
            <a:r>
              <a:rPr lang="en-US" dirty="0" smtClean="0"/>
              <a:t>1000</a:t>
            </a:r>
            <a:r>
              <a:rPr lang="en-US" dirty="0"/>
              <a:t>		   1500  </a:t>
            </a:r>
          </a:p>
          <a:p>
            <a:pPr>
              <a:buFont typeface="Wingdings" panose="05000000000000000000" pitchFamily="2" charset="2"/>
              <a:buNone/>
              <a:defRPr/>
            </a:pPr>
            <a:r>
              <a:rPr lang="en-US" dirty="0"/>
              <a:t>	  III		    	    </a:t>
            </a:r>
            <a:r>
              <a:rPr lang="en-US" dirty="0" smtClean="0"/>
              <a:t>1350</a:t>
            </a:r>
            <a:r>
              <a:rPr lang="en-US" dirty="0"/>
              <a:t>	   </a:t>
            </a:r>
            <a:r>
              <a:rPr lang="en-US" dirty="0" smtClean="0"/>
              <a:t>	   2000</a:t>
            </a:r>
            <a:endParaRPr lang="en-US" dirty="0"/>
          </a:p>
          <a:p>
            <a:pPr>
              <a:buFont typeface="Wingdings" panose="05000000000000000000" pitchFamily="2" charset="2"/>
              <a:buNone/>
              <a:defRPr/>
            </a:pPr>
            <a:r>
              <a:rPr lang="en-US" dirty="0"/>
              <a:t>	  IV		   </a:t>
            </a:r>
            <a:r>
              <a:rPr lang="en-US" dirty="0" smtClean="0"/>
              <a:t> </a:t>
            </a:r>
            <a:r>
              <a:rPr lang="en-US" dirty="0"/>
              <a:t>2000		   3000</a:t>
            </a:r>
          </a:p>
          <a:p>
            <a:pPr>
              <a:buFont typeface="Wingdings" panose="05000000000000000000" pitchFamily="2" charset="2"/>
              <a:buNone/>
              <a:defRPr/>
            </a:pPr>
            <a:r>
              <a:rPr lang="en-US" dirty="0"/>
              <a:t>	  V			    3000		   3750</a:t>
            </a:r>
          </a:p>
        </p:txBody>
      </p:sp>
    </p:spTree>
    <p:extLst>
      <p:ext uri="{BB962C8B-B14F-4D97-AF65-F5344CB8AC3E}">
        <p14:creationId xmlns:p14="http://schemas.microsoft.com/office/powerpoint/2010/main" val="79829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1000" y="838200"/>
            <a:ext cx="8324850" cy="1143000"/>
          </a:xfrm>
          <a:effectLst>
            <a:outerShdw dist="35921" dir="2700000" algn="ctr" rotWithShape="0">
              <a:schemeClr val="tx1"/>
            </a:outerShdw>
          </a:effectLst>
        </p:spPr>
        <p:txBody>
          <a:bodyPr anchor="b"/>
          <a:lstStyle/>
          <a:p>
            <a:pPr>
              <a:defRPr/>
            </a:pPr>
            <a:r>
              <a:rPr lang="en-US" dirty="0">
                <a:solidFill>
                  <a:schemeClr val="tx1"/>
                </a:solidFill>
              </a:rPr>
              <a:t>Pipe Joint Designs</a:t>
            </a:r>
          </a:p>
        </p:txBody>
      </p:sp>
      <p:sp>
        <p:nvSpPr>
          <p:cNvPr id="20483" name="Rectangle 3"/>
          <p:cNvSpPr>
            <a:spLocks noGrp="1" noChangeArrowheads="1"/>
          </p:cNvSpPr>
          <p:nvPr>
            <p:ph idx="1"/>
          </p:nvPr>
        </p:nvSpPr>
        <p:spPr>
          <a:xfrm>
            <a:off x="457200" y="2468565"/>
            <a:ext cx="8229600" cy="4389437"/>
          </a:xfrm>
        </p:spPr>
        <p:txBody>
          <a:bodyPr/>
          <a:lstStyle/>
          <a:p>
            <a:pPr>
              <a:defRPr/>
            </a:pPr>
            <a:r>
              <a:rPr lang="en-US" sz="3600" dirty="0"/>
              <a:t>Soil Tight</a:t>
            </a:r>
          </a:p>
          <a:p>
            <a:pPr>
              <a:defRPr/>
            </a:pPr>
            <a:r>
              <a:rPr lang="en-US" sz="3600" dirty="0"/>
              <a:t>Watertight gravity</a:t>
            </a:r>
          </a:p>
          <a:p>
            <a:pPr>
              <a:defRPr/>
            </a:pPr>
            <a:r>
              <a:rPr lang="en-US" sz="3600" dirty="0"/>
              <a:t>Watertight pressure</a:t>
            </a:r>
          </a:p>
        </p:txBody>
      </p:sp>
    </p:spTree>
    <p:extLst>
      <p:ext uri="{BB962C8B-B14F-4D97-AF65-F5344CB8AC3E}">
        <p14:creationId xmlns:p14="http://schemas.microsoft.com/office/powerpoint/2010/main" val="20115865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10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fade">
                                      <p:cBhvr>
                                        <p:cTn id="17" dur="10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1285</Words>
  <Application>Microsoft Office PowerPoint</Application>
  <PresentationFormat>On-screen Show (4:3)</PresentationFormat>
  <Paragraphs>171</Paragraphs>
  <Slides>61</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Arial</vt:lpstr>
      <vt:lpstr>Bahamas</vt:lpstr>
      <vt:lpstr>Calibri</vt:lpstr>
      <vt:lpstr>Times New Roman</vt:lpstr>
      <vt:lpstr>Wingdings</vt:lpstr>
      <vt:lpstr>Ripple</vt:lpstr>
      <vt:lpstr>Acrobat Document</vt:lpstr>
      <vt:lpstr>Evaluation and Rehabilitation of Installed Reinforced Concrete Pipe</vt:lpstr>
      <vt:lpstr>Overview of “Evaluation and Rehabilitation of Installed Reinforced Concrete Pipe”</vt:lpstr>
      <vt:lpstr>Factors Affecting Installed Condition</vt:lpstr>
      <vt:lpstr>Why Study Design, Manufacture &amp; Installation ?</vt:lpstr>
      <vt:lpstr>Design of Reinforced Concrete Pipe</vt:lpstr>
      <vt:lpstr>“Unlike most reinforced concrete structures, reinforced concrete sewer and culvert pipes are designed to meet a specified cracking load, rather than a specified stress level in the reinforcing steel. This is both reasonable and conservative, since reinforced concrete pipe is tested in-plant in accordance with American Society of Materials (ASTM) specifications.”</vt:lpstr>
      <vt:lpstr>“Reinforced concrete pipe is designed to crack. Cracking under load indicates that the tensile stresses have been transferred to the reinforcing steel. A 0.01-inch wide crack in a concrete pipe does not indicate structural distress and such pipe will perform as intended in the installed condition.”</vt:lpstr>
      <vt:lpstr>ASTM C 76 RCP Classes</vt:lpstr>
      <vt:lpstr>Pipe Joint Designs</vt:lpstr>
      <vt:lpstr>Pipe Joints</vt:lpstr>
      <vt:lpstr>Pre-Installation  Visual Inspection of RCP</vt:lpstr>
      <vt:lpstr>Product Delivery</vt:lpstr>
      <vt:lpstr>Repairing Minor Damage</vt:lpstr>
      <vt:lpstr>Installation Highlights</vt:lpstr>
      <vt:lpstr>PowerPoint Presentation</vt:lpstr>
      <vt:lpstr>Importance of Proper Installation</vt:lpstr>
      <vt:lpstr>Installation Problems Leading to Poor Structural Performance</vt:lpstr>
      <vt:lpstr>PowerPoint Presentation</vt:lpstr>
      <vt:lpstr>Installation Problems Leading to Poor Hydraulic Performance</vt:lpstr>
      <vt:lpstr>Installation Problems Leading to Poor Joint Performance</vt:lpstr>
      <vt:lpstr>Post-Installation  Inspection of RCP</vt:lpstr>
      <vt:lpstr>Post Installation  Inspection &amp; Testing</vt:lpstr>
      <vt:lpstr>Rationale for Lack of Post-Installation Testing Requirements</vt:lpstr>
      <vt:lpstr>Condition Evaluation &amp; Acceptance Criteria</vt:lpstr>
      <vt:lpstr>More Common Condition Types</vt:lpstr>
      <vt:lpstr>Less Common Condition Types</vt:lpstr>
      <vt:lpstr>Concerns  of Cracking</vt:lpstr>
      <vt:lpstr>Value of Videotaped Inspections</vt:lpstr>
      <vt:lpstr>PowerPoint Presentation</vt:lpstr>
      <vt:lpstr>PowerPoint Presentation</vt:lpstr>
      <vt:lpstr>PowerPoint Presentation</vt:lpstr>
      <vt:lpstr>AASHTO Section 27</vt:lpstr>
      <vt:lpstr>ASCE 15-93 “Standard Practice for Direct Design of Buried Precast Concrete Pipe Using Standard Installations (SIDD)</vt:lpstr>
      <vt:lpstr>Ohio Department of Transportation</vt:lpstr>
      <vt:lpstr>“The design crack is V-shaped in nature and is widest at the surface usually penetrating no further than the first reinforcing cage. Corrosion of the reinforcement is unlikely, providing the crack is not wide enough to permit circulation of moisture and replenishment of oxygen. Cracks in excess of 0.01-inch have been observed after several years with no evidence of corrosion.”</vt:lpstr>
      <vt:lpstr>PowerPoint Presentation</vt:lpstr>
      <vt:lpstr>Diamond Bar Culvert  Study</vt:lpstr>
      <vt:lpstr>PowerPoint Presentation</vt:lpstr>
      <vt:lpstr>PowerPoint Presentation</vt:lpstr>
      <vt:lpstr>Autogenous Healing</vt:lpstr>
      <vt:lpstr>PowerPoint Presentation</vt:lpstr>
      <vt:lpstr>PowerPoint Presentation</vt:lpstr>
      <vt:lpstr>PowerPoint Presentation</vt:lpstr>
      <vt:lpstr>Why is Post-Installation  Inspection &amp; Testing So Critical For Flexible Pipe?</vt:lpstr>
      <vt:lpstr>PowerPoint Presentation</vt:lpstr>
      <vt:lpstr>PowerPoint Presentation</vt:lpstr>
      <vt:lpstr>550.08 Deflection Testing for Storm Sewers</vt:lpstr>
      <vt:lpstr>550.08 Deflection Testing for Storm Sewers</vt:lpstr>
      <vt:lpstr>Rehabilitation Methods</vt:lpstr>
      <vt:lpstr>RCP Rehabilitation Methods</vt:lpstr>
      <vt:lpstr>Pipe Lining by the Centrifugally Cast Concrete Pipe Lining Process  (Centri-Pipe)</vt:lpstr>
      <vt:lpstr>First Lining Pass</vt:lpstr>
      <vt:lpstr>Finished Product</vt:lpstr>
      <vt:lpstr>PowerPoint Presentation</vt:lpstr>
      <vt:lpstr>PowerPoint Presentation</vt:lpstr>
      <vt:lpstr>PowerPoint Presentation</vt:lpstr>
      <vt:lpstr>PowerPoint Presentation</vt:lpstr>
      <vt:lpstr>PowerPoint Presentation</vt:lpstr>
      <vt:lpstr>PowerPoint Presentation</vt:lpstr>
      <vt:lpstr>Further Information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and Rehabilitation of Installed Reinforced Concrete Pipe</dc:title>
  <dc:creator>Glenn</dc:creator>
  <cp:lastModifiedBy>Glenn</cp:lastModifiedBy>
  <cp:revision>6</cp:revision>
  <dcterms:created xsi:type="dcterms:W3CDTF">2018-04-03T01:12:15Z</dcterms:created>
  <dcterms:modified xsi:type="dcterms:W3CDTF">2018-11-12T20:31:03Z</dcterms:modified>
</cp:coreProperties>
</file>